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30"/>
  </p:notesMasterIdLst>
  <p:sldIdLst>
    <p:sldId id="257" r:id="rId3"/>
    <p:sldId id="258" r:id="rId4"/>
    <p:sldId id="477" r:id="rId5"/>
    <p:sldId id="498" r:id="rId6"/>
    <p:sldId id="259" r:id="rId7"/>
    <p:sldId id="499" r:id="rId8"/>
    <p:sldId id="473" r:id="rId9"/>
    <p:sldId id="476" r:id="rId10"/>
    <p:sldId id="987" r:id="rId11"/>
    <p:sldId id="988" r:id="rId12"/>
    <p:sldId id="991" r:id="rId13"/>
    <p:sldId id="461" r:id="rId14"/>
    <p:sldId id="990" r:id="rId15"/>
    <p:sldId id="264" r:id="rId16"/>
    <p:sldId id="479" r:id="rId17"/>
    <p:sldId id="263" r:id="rId18"/>
    <p:sldId id="496" r:id="rId19"/>
    <p:sldId id="490" r:id="rId20"/>
    <p:sldId id="491" r:id="rId21"/>
    <p:sldId id="494" r:id="rId22"/>
    <p:sldId id="495" r:id="rId23"/>
    <p:sldId id="492" r:id="rId24"/>
    <p:sldId id="493" r:id="rId25"/>
    <p:sldId id="501" r:id="rId26"/>
    <p:sldId id="500" r:id="rId27"/>
    <p:sldId id="992" r:id="rId28"/>
    <p:sldId id="33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B2EA66-A6B4-BE0A-27C4-5B7E6B8C68B6}" name="Ali Etezady" initials="AE" userId="S::ali.etezady@rsginc.com::7f911d0e-1461-4387-ae91-0d23c77b542f" providerId="AD"/>
  <p188:author id="{FB7952BA-505B-9C50-E513-0007BC4D5240}" name="Joel Freedman" initials="JF" userId="S::joel.freedman@rsginc.com::e619db8f-0d08-48f7-b7d5-cd11ea78c0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7509"/>
    <a:srgbClr val="F68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2C315-6AD3-4EDB-93FF-A3CE51EAC1C8}" v="5" dt="2023-06-04T11:33:59.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a:t>Change in workers to simulate size in each iteration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Sheet3!$B$2:$K$2</c:f>
            </c:numRef>
          </c:val>
          <c:smooth val="0"/>
          <c:extLst>
            <c:ext xmlns:c16="http://schemas.microsoft.com/office/drawing/2014/chart" uri="{C3380CC4-5D6E-409C-BE32-E72D297353CC}">
              <c16:uniqueId val="{00000000-BF6D-49AB-891A-2324750223A7}"/>
            </c:ext>
          </c:extLst>
        </c:ser>
        <c:ser>
          <c:idx val="1"/>
          <c:order val="1"/>
          <c:spPr>
            <a:ln w="28575" cap="rnd">
              <a:solidFill>
                <a:schemeClr val="accent1"/>
              </a:solidFill>
              <a:round/>
            </a:ln>
            <a:effectLst/>
          </c:spPr>
          <c:marker>
            <c:symbol val="none"/>
          </c:marker>
          <c:dLbls>
            <c:dLbl>
              <c:idx val="0"/>
              <c:layout>
                <c:manualLayout>
                  <c:x val="-3.302555109876172E-3"/>
                  <c:y val="3.0650329932795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6D-49AB-891A-2324750223A7}"/>
                </c:ext>
              </c:extLst>
            </c:dLbl>
            <c:dLbl>
              <c:idx val="1"/>
              <c:layout>
                <c:manualLayout>
                  <c:x val="-9.4014912394729169E-3"/>
                  <c:y val="-5.0518580204336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6D-49AB-891A-2324750223A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Sheet3!$B$4:$K$4</c:f>
              <c:numCache>
                <c:formatCode>0.0%</c:formatCode>
                <c:ptCount val="10"/>
                <c:pt idx="0" formatCode="0%">
                  <c:v>1</c:v>
                </c:pt>
                <c:pt idx="1">
                  <c:v>0.14055521011623112</c:v>
                </c:pt>
                <c:pt idx="2">
                  <c:v>5.5591277959041355E-2</c:v>
                </c:pt>
                <c:pt idx="3">
                  <c:v>2.1551878431284165E-2</c:v>
                </c:pt>
                <c:pt idx="4">
                  <c:v>8.9445952150834871E-3</c:v>
                </c:pt>
                <c:pt idx="5">
                  <c:v>5.815312669727451E-3</c:v>
                </c:pt>
                <c:pt idx="6">
                  <c:v>4.0688185842526516E-3</c:v>
                </c:pt>
                <c:pt idx="7">
                  <c:v>3.7528410358937236E-3</c:v>
                </c:pt>
                <c:pt idx="8">
                  <c:v>3.210155120670279E-3</c:v>
                </c:pt>
                <c:pt idx="9">
                  <c:v>3.0731578619412336E-3</c:v>
                </c:pt>
              </c:numCache>
            </c:numRef>
          </c:val>
          <c:smooth val="0"/>
          <c:extLst>
            <c:ext xmlns:c16="http://schemas.microsoft.com/office/drawing/2014/chart" uri="{C3380CC4-5D6E-409C-BE32-E72D297353CC}">
              <c16:uniqueId val="{00000003-BF6D-49AB-891A-2324750223A7}"/>
            </c:ext>
          </c:extLst>
        </c:ser>
        <c:dLbls>
          <c:dLblPos val="t"/>
          <c:showLegendKey val="0"/>
          <c:showVal val="1"/>
          <c:showCatName val="0"/>
          <c:showSerName val="0"/>
          <c:showPercent val="0"/>
          <c:showBubbleSize val="0"/>
        </c:dLbls>
        <c:smooth val="0"/>
        <c:axId val="1752888640"/>
        <c:axId val="1752867008"/>
      </c:lineChart>
      <c:catAx>
        <c:axId val="1752888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52867008"/>
        <c:crosses val="autoZero"/>
        <c:auto val="1"/>
        <c:lblAlgn val="ctr"/>
        <c:lblOffset val="100"/>
        <c:noMultiLvlLbl val="0"/>
      </c:catAx>
      <c:valAx>
        <c:axId val="175286700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 share of workers to simulate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52888640"/>
        <c:crosses val="autoZero"/>
        <c:crossBetween val="between"/>
      </c:valAx>
      <c:spPr>
        <a:noFill/>
        <a:ln>
          <a:solidFill>
            <a:srgbClr val="262626">
              <a:lumMod val="10000"/>
              <a:lumOff val="90000"/>
            </a:srgbClr>
          </a:solidFill>
        </a:ln>
        <a:effectLst/>
      </c:spPr>
    </c:plotArea>
    <c:plotVisOnly val="1"/>
    <c:dispBlanksAs val="gap"/>
    <c:showDLblsOverMax val="0"/>
  </c:chart>
  <c:spPr>
    <a:noFill/>
    <a:ln>
      <a:noFill/>
    </a:ln>
    <a:effectLst/>
  </c:spPr>
  <c:txPr>
    <a:bodyPr/>
    <a:lstStyle/>
    <a:p>
      <a:pPr>
        <a:defRPr>
          <a:latin typeface="+mj-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Calibri" panose="020F0502020204030204" pitchFamily="34" charset="0"/>
                <a:ea typeface="Calibri" panose="020F0502020204030204" pitchFamily="34" charset="0"/>
                <a:cs typeface="Calibri" panose="020F0502020204030204" pitchFamily="34" charset="0"/>
              </a:defRPr>
            </a:pPr>
            <a:r>
              <a:rPr lang="en-US" sz="1400" b="0" i="0" u="none" strike="noStrike" kern="1200" spc="0" baseline="0">
                <a:solidFill>
                  <a:prstClr val="black">
                    <a:lumMod val="65000"/>
                    <a:lumOff val="35000"/>
                  </a:prstClr>
                </a:solidFill>
                <a:latin typeface="Calibri" panose="020F0502020204030204" pitchFamily="34" charset="0"/>
                <a:ea typeface="Calibri" panose="020F0502020204030204" pitchFamily="34" charset="0"/>
                <a:cs typeface="Calibri" panose="020F0502020204030204" pitchFamily="34" charset="0"/>
              </a:rPr>
              <a:t>Convergence (achieved if %failed zones &lt; 1)</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v>Simulation-based method</c:v>
          </c:tx>
          <c:spPr>
            <a:ln w="28575" cap="rnd">
              <a:solidFill>
                <a:schemeClr val="accent1"/>
              </a:solidFill>
              <a:round/>
            </a:ln>
            <a:effectLst/>
          </c:spPr>
          <c:marker>
            <c:symbol val="none"/>
          </c:marker>
          <c:dLbls>
            <c:dLbl>
              <c:idx val="1"/>
              <c:layout>
                <c:manualLayout>
                  <c:x val="-1.7503446448457246E-2"/>
                  <c:y val="-4.4536612067876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EA-4172-9595-5BFDD9D2DA8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'[Chart in Microsoft PowerPoint]Sheet3'!$B$6:$J$6</c:f>
              <c:numCache>
                <c:formatCode>0.0%</c:formatCode>
                <c:ptCount val="9"/>
                <c:pt idx="0">
                  <c:v>0.50766490903376749</c:v>
                </c:pt>
                <c:pt idx="1">
                  <c:v>0.2178649998254007</c:v>
                </c:pt>
                <c:pt idx="2">
                  <c:v>8.2655306072563467E-2</c:v>
                </c:pt>
                <c:pt idx="3">
                  <c:v>4.0472116492649368E-2</c:v>
                </c:pt>
                <c:pt idx="4">
                  <c:v>2.1964591263051298E-2</c:v>
                </c:pt>
                <c:pt idx="5">
                  <c:v>1.5574257080001397E-2</c:v>
                </c:pt>
                <c:pt idx="6">
                  <c:v>1.1907671893005553E-2</c:v>
                </c:pt>
                <c:pt idx="7">
                  <c:v>1.0301358382512135E-2</c:v>
                </c:pt>
                <c:pt idx="8">
                  <c:v>9.4283619094178862E-3</c:v>
                </c:pt>
              </c:numCache>
            </c:numRef>
          </c:val>
          <c:smooth val="0"/>
          <c:extLst>
            <c:ext xmlns:c16="http://schemas.microsoft.com/office/drawing/2014/chart" uri="{C3380CC4-5D6E-409C-BE32-E72D297353CC}">
              <c16:uniqueId val="{00000001-B2EA-4172-9595-5BFDD9D2DA81}"/>
            </c:ext>
          </c:extLst>
        </c:ser>
        <c:ser>
          <c:idx val="1"/>
          <c:order val="1"/>
          <c:tx>
            <c:v>Legacy method</c:v>
          </c:tx>
          <c:spPr>
            <a:ln w="28575" cap="rnd">
              <a:solidFill>
                <a:schemeClr val="accent4">
                  <a:lumMod val="75000"/>
                </a:schemeClr>
              </a:solidFill>
              <a:round/>
            </a:ln>
            <a:effectLst/>
          </c:spPr>
          <c:marker>
            <c:symbol val="none"/>
          </c:marker>
          <c:dLbls>
            <c:dLbl>
              <c:idx val="0"/>
              <c:layout>
                <c:manualLayout>
                  <c:x val="-5.0741079623639503E-2"/>
                  <c:y val="2.6515444335236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EA-4172-9595-5BFDD9D2DA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'[Chart in Microsoft PowerPoint]Sheet3'!$B$8:$K$8</c:f>
              <c:numCache>
                <c:formatCode>0.00%</c:formatCode>
                <c:ptCount val="10"/>
                <c:pt idx="0">
                  <c:v>0.42333344973286308</c:v>
                </c:pt>
                <c:pt idx="1">
                  <c:v>0.40604811956559694</c:v>
                </c:pt>
                <c:pt idx="2">
                  <c:v>0.40573384083528302</c:v>
                </c:pt>
                <c:pt idx="3">
                  <c:v>0.40555924154066419</c:v>
                </c:pt>
                <c:pt idx="4">
                  <c:v>0.4056640011174355</c:v>
                </c:pt>
                <c:pt idx="5">
                  <c:v>0.40416244718371336</c:v>
                </c:pt>
                <c:pt idx="6">
                  <c:v>0.40611795928344452</c:v>
                </c:pt>
                <c:pt idx="7">
                  <c:v>0.40576876069420681</c:v>
                </c:pt>
                <c:pt idx="8">
                  <c:v>0.40538464224604531</c:v>
                </c:pt>
                <c:pt idx="9">
                  <c:v>0.40430212661940845</c:v>
                </c:pt>
              </c:numCache>
            </c:numRef>
          </c:val>
          <c:smooth val="0"/>
          <c:extLst>
            <c:ext xmlns:c16="http://schemas.microsoft.com/office/drawing/2014/chart" uri="{C3380CC4-5D6E-409C-BE32-E72D297353CC}">
              <c16:uniqueId val="{00000003-B2EA-4172-9595-5BFDD9D2DA81}"/>
            </c:ext>
          </c:extLst>
        </c:ser>
        <c:dLbls>
          <c:dLblPos val="t"/>
          <c:showLegendKey val="0"/>
          <c:showVal val="1"/>
          <c:showCatName val="0"/>
          <c:showSerName val="0"/>
          <c:showPercent val="0"/>
          <c:showBubbleSize val="0"/>
        </c:dLbls>
        <c:smooth val="0"/>
        <c:axId val="1602957472"/>
        <c:axId val="1799248224"/>
      </c:lineChart>
      <c:catAx>
        <c:axId val="1602957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99248224"/>
        <c:crosses val="autoZero"/>
        <c:auto val="1"/>
        <c:lblAlgn val="ctr"/>
        <c:lblOffset val="100"/>
        <c:noMultiLvlLbl val="0"/>
      </c:catAx>
      <c:valAx>
        <c:axId val="1799248224"/>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latin typeface="Calibri" panose="020F0502020204030204" pitchFamily="34" charset="0"/>
                    <a:ea typeface="Calibri" panose="020F0502020204030204" pitchFamily="34" charset="0"/>
                    <a:cs typeface="Calibri" panose="020F0502020204030204" pitchFamily="34" charset="0"/>
                  </a:rPr>
                  <a:t>% Failed zones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02957472"/>
        <c:crosses val="autoZero"/>
        <c:crossBetween val="between"/>
        <c:majorUnit val="0.1"/>
        <c:minorUnit val="1.0000000000000002E-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a:t>Workplace location model run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20E">
                  <a:lumMod val="75000"/>
                </a:srgbClr>
              </a:solidFill>
              <a:ln>
                <a:noFill/>
              </a:ln>
              <a:effectLst/>
            </c:spPr>
            <c:extLst>
              <c:ext xmlns:c16="http://schemas.microsoft.com/office/drawing/2014/chart" uri="{C3380CC4-5D6E-409C-BE32-E72D297353CC}">
                <c16:uniqueId val="{00000001-D157-4CEF-9D4C-955E2F7F3C8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Sheet4!$C$5:$D$5</c:f>
              <c:strCache>
                <c:ptCount val="2"/>
                <c:pt idx="0">
                  <c:v>Simulation-based method</c:v>
                </c:pt>
                <c:pt idx="1">
                  <c:v>Legacy method</c:v>
                </c:pt>
              </c:strCache>
            </c:strRef>
          </c:cat>
          <c:val>
            <c:numRef>
              <c:f>Sheet4!$C$6:$D$6</c:f>
              <c:numCache>
                <c:formatCode>General</c:formatCode>
                <c:ptCount val="2"/>
                <c:pt idx="0">
                  <c:v>49.5</c:v>
                </c:pt>
                <c:pt idx="1">
                  <c:v>300.3</c:v>
                </c:pt>
              </c:numCache>
            </c:numRef>
          </c:val>
          <c:extLst>
            <c:ext xmlns:c16="http://schemas.microsoft.com/office/drawing/2014/chart" uri="{C3380CC4-5D6E-409C-BE32-E72D297353CC}">
              <c16:uniqueId val="{00000000-D157-4CEF-9D4C-955E2F7F3C81}"/>
            </c:ext>
          </c:extLst>
        </c:ser>
        <c:dLbls>
          <c:dLblPos val="outEnd"/>
          <c:showLegendKey val="0"/>
          <c:showVal val="1"/>
          <c:showCatName val="0"/>
          <c:showSerName val="0"/>
          <c:showPercent val="0"/>
          <c:showBubbleSize val="0"/>
        </c:dLbls>
        <c:gapWidth val="219"/>
        <c:overlap val="-27"/>
        <c:axId val="1693379600"/>
        <c:axId val="1693378768"/>
      </c:barChart>
      <c:catAx>
        <c:axId val="1693379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t>Constraining method</a:t>
                </a:r>
              </a:p>
            </c:rich>
          </c:tx>
          <c:layout>
            <c:manualLayout>
              <c:xMode val="edge"/>
              <c:yMode val="edge"/>
              <c:x val="0.37910979877515316"/>
              <c:y val="0.888250049076275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93378768"/>
        <c:crosses val="autoZero"/>
        <c:auto val="1"/>
        <c:lblAlgn val="ctr"/>
        <c:lblOffset val="100"/>
        <c:noMultiLvlLbl val="0"/>
      </c:catAx>
      <c:valAx>
        <c:axId val="16933787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Runtime (minutes)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933796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j-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home-work distance (miles)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Sheet6!$A$2</c:f>
              <c:strCache>
                <c:ptCount val="1"/>
                <c:pt idx="0">
                  <c:v>Legacy methods</c:v>
                </c:pt>
              </c:strCache>
            </c:strRef>
          </c:tx>
          <c:spPr>
            <a:ln w="28575"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Sheet6!$B$2:$K$2</c:f>
              <c:numCache>
                <c:formatCode>General</c:formatCode>
                <c:ptCount val="10"/>
                <c:pt idx="0">
                  <c:v>12.65</c:v>
                </c:pt>
                <c:pt idx="1">
                  <c:v>12.75</c:v>
                </c:pt>
                <c:pt idx="2">
                  <c:v>12.82</c:v>
                </c:pt>
                <c:pt idx="3">
                  <c:v>12.85</c:v>
                </c:pt>
                <c:pt idx="4">
                  <c:v>12.87</c:v>
                </c:pt>
                <c:pt idx="5">
                  <c:v>12.89</c:v>
                </c:pt>
                <c:pt idx="6">
                  <c:v>12.9</c:v>
                </c:pt>
                <c:pt idx="7">
                  <c:v>12.89</c:v>
                </c:pt>
                <c:pt idx="8">
                  <c:v>12.88</c:v>
                </c:pt>
                <c:pt idx="9">
                  <c:v>12.89</c:v>
                </c:pt>
              </c:numCache>
            </c:numRef>
          </c:val>
          <c:smooth val="0"/>
          <c:extLst>
            <c:ext xmlns:c16="http://schemas.microsoft.com/office/drawing/2014/chart" uri="{C3380CC4-5D6E-409C-BE32-E72D297353CC}">
              <c16:uniqueId val="{00000000-A667-4947-8277-413284668AAE}"/>
            </c:ext>
          </c:extLst>
        </c:ser>
        <c:ser>
          <c:idx val="1"/>
          <c:order val="1"/>
          <c:tx>
            <c:strRef>
              <c:f>Sheet6!$A$3</c:f>
              <c:strCache>
                <c:ptCount val="1"/>
                <c:pt idx="0">
                  <c:v>Simulation-based method</c:v>
                </c:pt>
              </c:strCache>
            </c:strRef>
          </c:tx>
          <c:spPr>
            <a:ln w="28575" cap="rnd">
              <a:solidFill>
                <a:schemeClr val="accent1"/>
              </a:solidFill>
              <a:round/>
            </a:ln>
            <a:effectLst/>
          </c:spPr>
          <c:marker>
            <c:symbol val="none"/>
          </c:marker>
          <c:dLbls>
            <c:dLbl>
              <c:idx val="0"/>
              <c:layout>
                <c:manualLayout>
                  <c:x val="-3.1990172036370591E-2"/>
                  <c:y val="3.3206854728937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7-4947-8277-413284668AAE}"/>
                </c:ext>
              </c:extLst>
            </c:dLbl>
            <c:dLbl>
              <c:idx val="1"/>
              <c:layout>
                <c:manualLayout>
                  <c:x val="-3.0284487958340479E-2"/>
                  <c:y val="3.6367160885462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67-4947-8277-413284668AAE}"/>
                </c:ext>
              </c:extLst>
            </c:dLbl>
            <c:dLbl>
              <c:idx val="2"/>
              <c:layout>
                <c:manualLayout>
                  <c:x val="-3.0284487958340479E-2"/>
                  <c:y val="2.3725936259362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67-4947-8277-413284668AAE}"/>
                </c:ext>
              </c:extLst>
            </c:dLbl>
            <c:dLbl>
              <c:idx val="3"/>
              <c:layout>
                <c:manualLayout>
                  <c:x val="-3.3695856114400631E-2"/>
                  <c:y val="3.3206854728937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7-4947-8277-413284668AAE}"/>
                </c:ext>
              </c:extLst>
            </c:dLbl>
            <c:dLbl>
              <c:idx val="4"/>
              <c:layout>
                <c:manualLayout>
                  <c:x val="-3.3695856114400694E-2"/>
                  <c:y val="3.0046548572412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67-4947-8277-413284668AAE}"/>
                </c:ext>
              </c:extLst>
            </c:dLbl>
            <c:dLbl>
              <c:idx val="5"/>
              <c:layout>
                <c:manualLayout>
                  <c:x val="-3.3695856114400631E-2"/>
                  <c:y val="4.2687773198513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67-4947-8277-413284668AAE}"/>
                </c:ext>
              </c:extLst>
            </c:dLbl>
            <c:dLbl>
              <c:idx val="6"/>
              <c:layout>
                <c:manualLayout>
                  <c:x val="-3.1990172036370682E-2"/>
                  <c:y val="4.5848079355038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67-4947-8277-413284668AAE}"/>
                </c:ext>
              </c:extLst>
            </c:dLbl>
            <c:dLbl>
              <c:idx val="7"/>
              <c:layout>
                <c:manualLayout>
                  <c:x val="-3.3695856114400756E-2"/>
                  <c:y val="4.5848079355038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67-4947-8277-413284668AAE}"/>
                </c:ext>
              </c:extLst>
            </c:dLbl>
            <c:dLbl>
              <c:idx val="8"/>
              <c:layout>
                <c:manualLayout>
                  <c:x val="-3.1990172036370682E-2"/>
                  <c:y val="3.6367160885463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67-4947-8277-413284668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Sheet6!$B$3:$K$3</c:f>
              <c:numCache>
                <c:formatCode>General</c:formatCode>
                <c:ptCount val="10"/>
                <c:pt idx="0">
                  <c:v>12.65</c:v>
                </c:pt>
                <c:pt idx="1">
                  <c:v>12.72</c:v>
                </c:pt>
                <c:pt idx="2">
                  <c:v>12.78</c:v>
                </c:pt>
                <c:pt idx="3">
                  <c:v>12.84</c:v>
                </c:pt>
                <c:pt idx="4">
                  <c:v>12.84</c:v>
                </c:pt>
                <c:pt idx="5">
                  <c:v>12.86</c:v>
                </c:pt>
                <c:pt idx="6">
                  <c:v>12.86</c:v>
                </c:pt>
                <c:pt idx="7">
                  <c:v>12.86</c:v>
                </c:pt>
                <c:pt idx="8">
                  <c:v>12.86</c:v>
                </c:pt>
              </c:numCache>
            </c:numRef>
          </c:val>
          <c:smooth val="0"/>
          <c:extLst>
            <c:ext xmlns:c16="http://schemas.microsoft.com/office/drawing/2014/chart" uri="{C3380CC4-5D6E-409C-BE32-E72D297353CC}">
              <c16:uniqueId val="{0000000A-A667-4947-8277-413284668AAE}"/>
            </c:ext>
          </c:extLst>
        </c:ser>
        <c:dLbls>
          <c:dLblPos val="t"/>
          <c:showLegendKey val="0"/>
          <c:showVal val="1"/>
          <c:showCatName val="0"/>
          <c:showSerName val="0"/>
          <c:showPercent val="0"/>
          <c:showBubbleSize val="0"/>
        </c:dLbls>
        <c:smooth val="0"/>
        <c:axId val="1749136416"/>
        <c:axId val="1749156384"/>
      </c:lineChart>
      <c:catAx>
        <c:axId val="1749136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Iteration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56384"/>
        <c:crosses val="autoZero"/>
        <c:auto val="1"/>
        <c:lblAlgn val="ctr"/>
        <c:lblOffset val="100"/>
        <c:noMultiLvlLbl val="0"/>
      </c:catAx>
      <c:valAx>
        <c:axId val="1749156384"/>
        <c:scaling>
          <c:orientation val="minMax"/>
          <c:max val="13.5"/>
          <c:min val="1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home-work distance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36416"/>
        <c:crosses val="autoZero"/>
        <c:crossBetween val="between"/>
      </c:valAx>
      <c:spPr>
        <a:noFill/>
        <a:ln>
          <a:solidFill>
            <a:srgbClr val="48484A">
              <a:lumMod val="20000"/>
              <a:lumOff val="80000"/>
            </a:srgb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1BB9D-394A-4931-843E-72380FC46530}"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C7F81-8377-4D66-AE40-483BCF874EB8}" type="slidenum">
              <a:rPr lang="en-US" smtClean="0"/>
              <a:t>‹#›</a:t>
            </a:fld>
            <a:endParaRPr lang="en-US"/>
          </a:p>
        </p:txBody>
      </p:sp>
    </p:spTree>
    <p:extLst>
      <p:ext uri="{BB962C8B-B14F-4D97-AF65-F5344CB8AC3E}">
        <p14:creationId xmlns:p14="http://schemas.microsoft.com/office/powerpoint/2010/main" val="38283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CC7F81-8377-4D66-AE40-483BCF874EB8}" type="slidenum">
              <a:rPr lang="en-US" smtClean="0"/>
              <a:t>4</a:t>
            </a:fld>
            <a:endParaRPr lang="en-US"/>
          </a:p>
        </p:txBody>
      </p:sp>
    </p:spTree>
    <p:extLst>
      <p:ext uri="{BB962C8B-B14F-4D97-AF65-F5344CB8AC3E}">
        <p14:creationId xmlns:p14="http://schemas.microsoft.com/office/powerpoint/2010/main" val="178915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0"/>
          </p:nvPr>
        </p:nvSpPr>
        <p:spPr>
          <a:xfrm>
            <a:off x="789517" y="1436689"/>
            <a:ext cx="10792883" cy="4370387"/>
          </a:xfrm>
        </p:spPr>
        <p:txBody>
          <a:bodyPr/>
          <a:lstStyle>
            <a:lvl1pPr>
              <a:defRPr sz="2400">
                <a:solidFill>
                  <a:schemeClr val="tx2"/>
                </a:solidFill>
              </a:defRPr>
            </a:lvl1pPr>
            <a:lvl2pPr>
              <a:defRPr sz="20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6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4. Basic Text Layout w/ Presentation Nam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861986"/>
            <a:ext cx="1051560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14" name="Text Placeholder 13">
            <a:extLst>
              <a:ext uri="{FF2B5EF4-FFF2-40B4-BE49-F238E27FC236}">
                <a16:creationId xmlns:a16="http://schemas.microsoft.com/office/drawing/2014/main" id="{9034309F-E676-50A0-CFF5-D89738F86B08}"/>
              </a:ext>
            </a:extLst>
          </p:cNvPr>
          <p:cNvSpPr>
            <a:spLocks noGrp="1"/>
          </p:cNvSpPr>
          <p:nvPr>
            <p:ph type="body" sz="quarter" idx="11" hasCustomPrompt="1"/>
          </p:nvPr>
        </p:nvSpPr>
        <p:spPr>
          <a:xfrm>
            <a:off x="838200" y="1600200"/>
            <a:ext cx="1051560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4" name="Text Placeholder 3">
            <a:extLst>
              <a:ext uri="{FF2B5EF4-FFF2-40B4-BE49-F238E27FC236}">
                <a16:creationId xmlns:a16="http://schemas.microsoft.com/office/drawing/2014/main" id="{BA9232AE-4595-4555-77DD-AF78773A42DD}"/>
              </a:ext>
            </a:extLst>
          </p:cNvPr>
          <p:cNvSpPr>
            <a:spLocks noGrp="1"/>
          </p:cNvSpPr>
          <p:nvPr>
            <p:ph type="body" sz="quarter" idx="12" hasCustomPrompt="1"/>
          </p:nvPr>
        </p:nvSpPr>
        <p:spPr>
          <a:xfrm>
            <a:off x="838199" y="533400"/>
            <a:ext cx="10515601" cy="328613"/>
          </a:xfrm>
        </p:spPr>
        <p:txBody>
          <a:bodyPr tIns="0" bIns="0"/>
          <a:lstStyle>
            <a:lvl1pPr marL="0">
              <a:spcBef>
                <a:spcPts val="0"/>
              </a:spcBef>
              <a:defRPr b="1" i="0">
                <a:solidFill>
                  <a:schemeClr val="bg2"/>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3776115900"/>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720">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5. Two Column">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548958"/>
            <a:ext cx="1051560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12" name="Text Placeholder 11">
            <a:extLst>
              <a:ext uri="{FF2B5EF4-FFF2-40B4-BE49-F238E27FC236}">
                <a16:creationId xmlns:a16="http://schemas.microsoft.com/office/drawing/2014/main" id="{5BFC07B1-4A2C-BFFE-299F-BE8A479401E8}"/>
              </a:ext>
            </a:extLst>
          </p:cNvPr>
          <p:cNvSpPr>
            <a:spLocks noGrp="1"/>
          </p:cNvSpPr>
          <p:nvPr>
            <p:ph type="body" sz="quarter" idx="10" hasCustomPrompt="1"/>
          </p:nvPr>
        </p:nvSpPr>
        <p:spPr>
          <a:xfrm>
            <a:off x="838200" y="1600200"/>
            <a:ext cx="5257800" cy="402771"/>
          </a:xfrm>
        </p:spPr>
        <p:txBody>
          <a:bodyPr numCol="2" spcCol="228600"/>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14" name="Text Placeholder 13">
            <a:extLst>
              <a:ext uri="{FF2B5EF4-FFF2-40B4-BE49-F238E27FC236}">
                <a16:creationId xmlns:a16="http://schemas.microsoft.com/office/drawing/2014/main" id="{9034309F-E676-50A0-CFF5-D89738F86B08}"/>
              </a:ext>
            </a:extLst>
          </p:cNvPr>
          <p:cNvSpPr>
            <a:spLocks noGrp="1"/>
          </p:cNvSpPr>
          <p:nvPr>
            <p:ph type="body" sz="quarter" idx="11" hasCustomPrompt="1"/>
          </p:nvPr>
        </p:nvSpPr>
        <p:spPr>
          <a:xfrm>
            <a:off x="838200" y="2057400"/>
            <a:ext cx="491490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2" name="Text Placeholder 11">
            <a:extLst>
              <a:ext uri="{FF2B5EF4-FFF2-40B4-BE49-F238E27FC236}">
                <a16:creationId xmlns:a16="http://schemas.microsoft.com/office/drawing/2014/main" id="{CB1EDAF6-EB91-D1A7-44DD-A4E61F8DFD9E}"/>
              </a:ext>
            </a:extLst>
          </p:cNvPr>
          <p:cNvSpPr>
            <a:spLocks noGrp="1"/>
          </p:cNvSpPr>
          <p:nvPr>
            <p:ph type="body" sz="quarter" idx="12" hasCustomPrompt="1"/>
          </p:nvPr>
        </p:nvSpPr>
        <p:spPr>
          <a:xfrm>
            <a:off x="6096000" y="1600200"/>
            <a:ext cx="5029200" cy="400110"/>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4" name="Text Placeholder 13">
            <a:extLst>
              <a:ext uri="{FF2B5EF4-FFF2-40B4-BE49-F238E27FC236}">
                <a16:creationId xmlns:a16="http://schemas.microsoft.com/office/drawing/2014/main" id="{B81FBD8B-7FB0-CC32-D7E7-88420B53FDF4}"/>
              </a:ext>
            </a:extLst>
          </p:cNvPr>
          <p:cNvSpPr>
            <a:spLocks noGrp="1"/>
          </p:cNvSpPr>
          <p:nvPr>
            <p:ph type="body" sz="quarter" idx="13" hasCustomPrompt="1"/>
          </p:nvPr>
        </p:nvSpPr>
        <p:spPr>
          <a:xfrm>
            <a:off x="6096000" y="2057400"/>
            <a:ext cx="502920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Tree>
    <p:extLst>
      <p:ext uri="{BB962C8B-B14F-4D97-AF65-F5344CB8AC3E}">
        <p14:creationId xmlns:p14="http://schemas.microsoft.com/office/powerpoint/2010/main" val="3088482790"/>
      </p:ext>
    </p:extLst>
  </p:cSld>
  <p:clrMapOvr>
    <a:masterClrMapping/>
  </p:clrMapOvr>
  <p:extLst>
    <p:ext uri="{DCECCB84-F9BA-43D5-87BE-67443E8EF086}">
      <p15:sldGuideLst xmlns:p15="http://schemas.microsoft.com/office/powerpoint/2012/main">
        <p15:guide id="1" orient="horz" pos="3888">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6. Three Column">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548958"/>
            <a:ext cx="1053084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5" name="Text Placeholder 11">
            <a:extLst>
              <a:ext uri="{FF2B5EF4-FFF2-40B4-BE49-F238E27FC236}">
                <a16:creationId xmlns:a16="http://schemas.microsoft.com/office/drawing/2014/main" id="{7ACBEB4B-02A4-6932-08E2-74720A311752}"/>
              </a:ext>
            </a:extLst>
          </p:cNvPr>
          <p:cNvSpPr>
            <a:spLocks noGrp="1"/>
          </p:cNvSpPr>
          <p:nvPr>
            <p:ph type="body" sz="quarter" idx="14" hasCustomPrompt="1"/>
          </p:nvPr>
        </p:nvSpPr>
        <p:spPr>
          <a:xfrm>
            <a:off x="845820" y="1600200"/>
            <a:ext cx="3197860" cy="400110"/>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6" name="Text Placeholder 13">
            <a:extLst>
              <a:ext uri="{FF2B5EF4-FFF2-40B4-BE49-F238E27FC236}">
                <a16:creationId xmlns:a16="http://schemas.microsoft.com/office/drawing/2014/main" id="{1367BD69-FD9E-3A9C-9AD5-BB452E4B7CDE}"/>
              </a:ext>
            </a:extLst>
          </p:cNvPr>
          <p:cNvSpPr>
            <a:spLocks noGrp="1"/>
          </p:cNvSpPr>
          <p:nvPr>
            <p:ph type="body" sz="quarter" idx="15" hasCustomPrompt="1"/>
          </p:nvPr>
        </p:nvSpPr>
        <p:spPr>
          <a:xfrm>
            <a:off x="845820" y="2068286"/>
            <a:ext cx="319786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13" name="Text Placeholder 11">
            <a:extLst>
              <a:ext uri="{FF2B5EF4-FFF2-40B4-BE49-F238E27FC236}">
                <a16:creationId xmlns:a16="http://schemas.microsoft.com/office/drawing/2014/main" id="{00B5DC6D-1328-F057-4937-9566B460457D}"/>
              </a:ext>
            </a:extLst>
          </p:cNvPr>
          <p:cNvSpPr>
            <a:spLocks noGrp="1"/>
          </p:cNvSpPr>
          <p:nvPr>
            <p:ph type="body" sz="quarter" idx="16" hasCustomPrompt="1"/>
          </p:nvPr>
        </p:nvSpPr>
        <p:spPr>
          <a:xfrm>
            <a:off x="4513580" y="1600200"/>
            <a:ext cx="3197860" cy="400110"/>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15" name="Text Placeholder 13">
            <a:extLst>
              <a:ext uri="{FF2B5EF4-FFF2-40B4-BE49-F238E27FC236}">
                <a16:creationId xmlns:a16="http://schemas.microsoft.com/office/drawing/2014/main" id="{E213A885-1F4F-1728-31E0-7AA9E0754B1B}"/>
              </a:ext>
            </a:extLst>
          </p:cNvPr>
          <p:cNvSpPr>
            <a:spLocks noGrp="1"/>
          </p:cNvSpPr>
          <p:nvPr>
            <p:ph type="body" sz="quarter" idx="17" hasCustomPrompt="1"/>
          </p:nvPr>
        </p:nvSpPr>
        <p:spPr>
          <a:xfrm>
            <a:off x="4513580" y="2068286"/>
            <a:ext cx="319786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16" name="Text Placeholder 11">
            <a:extLst>
              <a:ext uri="{FF2B5EF4-FFF2-40B4-BE49-F238E27FC236}">
                <a16:creationId xmlns:a16="http://schemas.microsoft.com/office/drawing/2014/main" id="{34A5DFFB-1954-28F4-DD63-7C02542F5AF2}"/>
              </a:ext>
            </a:extLst>
          </p:cNvPr>
          <p:cNvSpPr>
            <a:spLocks noGrp="1"/>
          </p:cNvSpPr>
          <p:nvPr>
            <p:ph type="body" sz="quarter" idx="18" hasCustomPrompt="1"/>
          </p:nvPr>
        </p:nvSpPr>
        <p:spPr>
          <a:xfrm>
            <a:off x="8171180" y="1600200"/>
            <a:ext cx="3197860" cy="400110"/>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17" name="Text Placeholder 13">
            <a:extLst>
              <a:ext uri="{FF2B5EF4-FFF2-40B4-BE49-F238E27FC236}">
                <a16:creationId xmlns:a16="http://schemas.microsoft.com/office/drawing/2014/main" id="{998CCB19-1C2D-D834-6030-C8155F60D03D}"/>
              </a:ext>
            </a:extLst>
          </p:cNvPr>
          <p:cNvSpPr>
            <a:spLocks noGrp="1"/>
          </p:cNvSpPr>
          <p:nvPr>
            <p:ph type="body" sz="quarter" idx="19" hasCustomPrompt="1"/>
          </p:nvPr>
        </p:nvSpPr>
        <p:spPr>
          <a:xfrm>
            <a:off x="8171180" y="2068286"/>
            <a:ext cx="319786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Tree>
    <p:extLst>
      <p:ext uri="{BB962C8B-B14F-4D97-AF65-F5344CB8AC3E}">
        <p14:creationId xmlns:p14="http://schemas.microsoft.com/office/powerpoint/2010/main" val="833852593"/>
      </p:ext>
    </p:extLst>
  </p:cSld>
  <p:clrMapOvr>
    <a:masterClrMapping/>
  </p:clrMapOvr>
  <p:extLst>
    <p:ext uri="{DCECCB84-F9BA-43D5-87BE-67443E8EF086}">
      <p15:sldGuideLst xmlns:p15="http://schemas.microsoft.com/office/powerpoint/2012/main">
        <p15:guide id="1" orient="horz" pos="388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7.Four Column">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548958"/>
            <a:ext cx="1051560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5" name="Text Placeholder 11">
            <a:extLst>
              <a:ext uri="{FF2B5EF4-FFF2-40B4-BE49-F238E27FC236}">
                <a16:creationId xmlns:a16="http://schemas.microsoft.com/office/drawing/2014/main" id="{7ACBEB4B-02A4-6932-08E2-74720A311752}"/>
              </a:ext>
            </a:extLst>
          </p:cNvPr>
          <p:cNvSpPr>
            <a:spLocks noGrp="1"/>
          </p:cNvSpPr>
          <p:nvPr>
            <p:ph type="body" sz="quarter" idx="14" hasCustomPrompt="1"/>
          </p:nvPr>
        </p:nvSpPr>
        <p:spPr>
          <a:xfrm>
            <a:off x="845820" y="1600200"/>
            <a:ext cx="2395220" cy="707886"/>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6" name="Text Placeholder 13">
            <a:extLst>
              <a:ext uri="{FF2B5EF4-FFF2-40B4-BE49-F238E27FC236}">
                <a16:creationId xmlns:a16="http://schemas.microsoft.com/office/drawing/2014/main" id="{1367BD69-FD9E-3A9C-9AD5-BB452E4B7CDE}"/>
              </a:ext>
            </a:extLst>
          </p:cNvPr>
          <p:cNvSpPr>
            <a:spLocks noGrp="1"/>
          </p:cNvSpPr>
          <p:nvPr>
            <p:ph type="body" sz="quarter" idx="15" hasCustomPrompt="1"/>
          </p:nvPr>
        </p:nvSpPr>
        <p:spPr>
          <a:xfrm>
            <a:off x="845820" y="2514600"/>
            <a:ext cx="239522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2" name="Text Placeholder 11">
            <a:extLst>
              <a:ext uri="{FF2B5EF4-FFF2-40B4-BE49-F238E27FC236}">
                <a16:creationId xmlns:a16="http://schemas.microsoft.com/office/drawing/2014/main" id="{209158C8-1C08-69E2-BAB5-DD560E43E696}"/>
              </a:ext>
            </a:extLst>
          </p:cNvPr>
          <p:cNvSpPr>
            <a:spLocks noGrp="1"/>
          </p:cNvSpPr>
          <p:nvPr>
            <p:ph type="body" sz="quarter" idx="16" hasCustomPrompt="1"/>
          </p:nvPr>
        </p:nvSpPr>
        <p:spPr>
          <a:xfrm>
            <a:off x="3467100" y="1600200"/>
            <a:ext cx="2395220" cy="707886"/>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4" name="Text Placeholder 13">
            <a:extLst>
              <a:ext uri="{FF2B5EF4-FFF2-40B4-BE49-F238E27FC236}">
                <a16:creationId xmlns:a16="http://schemas.microsoft.com/office/drawing/2014/main" id="{FF38F664-8288-08C0-827F-D4BE9605E9FE}"/>
              </a:ext>
            </a:extLst>
          </p:cNvPr>
          <p:cNvSpPr>
            <a:spLocks noGrp="1"/>
          </p:cNvSpPr>
          <p:nvPr>
            <p:ph type="body" sz="quarter" idx="17" hasCustomPrompt="1"/>
          </p:nvPr>
        </p:nvSpPr>
        <p:spPr>
          <a:xfrm>
            <a:off x="3467100" y="2514600"/>
            <a:ext cx="239522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7" name="Text Placeholder 11">
            <a:extLst>
              <a:ext uri="{FF2B5EF4-FFF2-40B4-BE49-F238E27FC236}">
                <a16:creationId xmlns:a16="http://schemas.microsoft.com/office/drawing/2014/main" id="{E92C7044-946E-1549-F8C4-1D8CFAD54FB2}"/>
              </a:ext>
            </a:extLst>
          </p:cNvPr>
          <p:cNvSpPr>
            <a:spLocks noGrp="1"/>
          </p:cNvSpPr>
          <p:nvPr>
            <p:ph type="body" sz="quarter" idx="18" hasCustomPrompt="1"/>
          </p:nvPr>
        </p:nvSpPr>
        <p:spPr>
          <a:xfrm>
            <a:off x="6098540" y="1600200"/>
            <a:ext cx="2395220" cy="707886"/>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8" name="Text Placeholder 13">
            <a:extLst>
              <a:ext uri="{FF2B5EF4-FFF2-40B4-BE49-F238E27FC236}">
                <a16:creationId xmlns:a16="http://schemas.microsoft.com/office/drawing/2014/main" id="{3A6B007A-FCEA-0F54-3DD8-D7974F6C9221}"/>
              </a:ext>
            </a:extLst>
          </p:cNvPr>
          <p:cNvSpPr>
            <a:spLocks noGrp="1"/>
          </p:cNvSpPr>
          <p:nvPr>
            <p:ph type="body" sz="quarter" idx="19" hasCustomPrompt="1"/>
          </p:nvPr>
        </p:nvSpPr>
        <p:spPr>
          <a:xfrm>
            <a:off x="6098540" y="2514600"/>
            <a:ext cx="239522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9" name="Text Placeholder 11">
            <a:extLst>
              <a:ext uri="{FF2B5EF4-FFF2-40B4-BE49-F238E27FC236}">
                <a16:creationId xmlns:a16="http://schemas.microsoft.com/office/drawing/2014/main" id="{DABD4069-9F07-3CF6-4042-2D963DE17A50}"/>
              </a:ext>
            </a:extLst>
          </p:cNvPr>
          <p:cNvSpPr>
            <a:spLocks noGrp="1"/>
          </p:cNvSpPr>
          <p:nvPr>
            <p:ph type="body" sz="quarter" idx="20" hasCustomPrompt="1"/>
          </p:nvPr>
        </p:nvSpPr>
        <p:spPr>
          <a:xfrm>
            <a:off x="8729980" y="1600200"/>
            <a:ext cx="2395220" cy="707886"/>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10" name="Text Placeholder 13">
            <a:extLst>
              <a:ext uri="{FF2B5EF4-FFF2-40B4-BE49-F238E27FC236}">
                <a16:creationId xmlns:a16="http://schemas.microsoft.com/office/drawing/2014/main" id="{CAC8C6CA-34FB-C4C1-AE9E-BD6767102F1A}"/>
              </a:ext>
            </a:extLst>
          </p:cNvPr>
          <p:cNvSpPr>
            <a:spLocks noGrp="1"/>
          </p:cNvSpPr>
          <p:nvPr>
            <p:ph type="body" sz="quarter" idx="21" hasCustomPrompt="1"/>
          </p:nvPr>
        </p:nvSpPr>
        <p:spPr>
          <a:xfrm>
            <a:off x="8729980" y="2514600"/>
            <a:ext cx="239522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Tree>
    <p:extLst>
      <p:ext uri="{BB962C8B-B14F-4D97-AF65-F5344CB8AC3E}">
        <p14:creationId xmlns:p14="http://schemas.microsoft.com/office/powerpoint/2010/main" val="3001036878"/>
      </p:ext>
    </p:extLst>
  </p:cSld>
  <p:clrMapOvr>
    <a:masterClrMapping/>
  </p:clrMapOvr>
  <p:extLst>
    <p:ext uri="{DCECCB84-F9BA-43D5-87BE-67443E8EF086}">
      <p15:sldGuideLst xmlns:p15="http://schemas.microsoft.com/office/powerpoint/2012/main">
        <p15:guide id="1" orient="horz" pos="388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8. Basic Content / Table or Chart Pag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B7E01A6-24BA-661C-A336-97462D16441C}"/>
              </a:ext>
            </a:extLst>
          </p:cNvPr>
          <p:cNvSpPr>
            <a:spLocks noGrp="1"/>
          </p:cNvSpPr>
          <p:nvPr>
            <p:ph type="title" hasCustomPrompt="1"/>
          </p:nvPr>
        </p:nvSpPr>
        <p:spPr>
          <a:xfrm>
            <a:off x="838200" y="548958"/>
            <a:ext cx="1050798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6" name="Text Placeholder 13">
            <a:extLst>
              <a:ext uri="{FF2B5EF4-FFF2-40B4-BE49-F238E27FC236}">
                <a16:creationId xmlns:a16="http://schemas.microsoft.com/office/drawing/2014/main" id="{C7403E73-5B74-DC73-D0C0-EEB1D5D3C6D8}"/>
              </a:ext>
            </a:extLst>
          </p:cNvPr>
          <p:cNvSpPr>
            <a:spLocks noGrp="1"/>
          </p:cNvSpPr>
          <p:nvPr>
            <p:ph type="body" sz="quarter" idx="15" hasCustomPrompt="1"/>
          </p:nvPr>
        </p:nvSpPr>
        <p:spPr>
          <a:xfrm>
            <a:off x="845820" y="1143000"/>
            <a:ext cx="1050798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Tree>
    <p:extLst>
      <p:ext uri="{BB962C8B-B14F-4D97-AF65-F5344CB8AC3E}">
        <p14:creationId xmlns:p14="http://schemas.microsoft.com/office/powerpoint/2010/main" val="306333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09.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350148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 Full Page Im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9A994D-9F3F-AF37-9B41-125B104DAB89}"/>
              </a:ext>
            </a:extLst>
          </p:cNvPr>
          <p:cNvSpPr/>
          <p:nvPr userDrawn="1"/>
        </p:nvSpPr>
        <p:spPr>
          <a:xfrm>
            <a:off x="749594" y="6326372"/>
            <a:ext cx="1079205" cy="3987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ACF605-DE13-3428-35A7-C42639F2EB49}"/>
              </a:ext>
            </a:extLst>
          </p:cNvPr>
          <p:cNvSpPr/>
          <p:nvPr userDrawn="1"/>
        </p:nvSpPr>
        <p:spPr>
          <a:xfrm>
            <a:off x="0" y="0"/>
            <a:ext cx="4476307" cy="6858000"/>
          </a:xfrm>
          <a:prstGeom prst="rect">
            <a:avLst/>
          </a:prstGeom>
          <a:gradFill flip="none" rotWithShape="1">
            <a:gsLst>
              <a:gs pos="0">
                <a:schemeClr val="bg1">
                  <a:alpha val="0"/>
                </a:schemeClr>
              </a:gs>
              <a:gs pos="88000">
                <a:schemeClr val="tx1">
                  <a:alpha val="80218"/>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p>
        </p:txBody>
      </p:sp>
      <p:sp>
        <p:nvSpPr>
          <p:cNvPr id="9" name="Text Placeholder 11">
            <a:extLst>
              <a:ext uri="{FF2B5EF4-FFF2-40B4-BE49-F238E27FC236}">
                <a16:creationId xmlns:a16="http://schemas.microsoft.com/office/drawing/2014/main" id="{AAE9CEB1-149E-197A-ED2C-7AAE763DB2AA}"/>
              </a:ext>
            </a:extLst>
          </p:cNvPr>
          <p:cNvSpPr>
            <a:spLocks noGrp="1"/>
          </p:cNvSpPr>
          <p:nvPr>
            <p:ph type="body" sz="quarter" idx="14" hasCustomPrompt="1"/>
          </p:nvPr>
        </p:nvSpPr>
        <p:spPr>
          <a:xfrm>
            <a:off x="845820" y="1600200"/>
            <a:ext cx="3197860" cy="400110"/>
          </a:xfrm>
        </p:spPr>
        <p:txBody>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10" name="Text Placeholder 13">
            <a:extLst>
              <a:ext uri="{FF2B5EF4-FFF2-40B4-BE49-F238E27FC236}">
                <a16:creationId xmlns:a16="http://schemas.microsoft.com/office/drawing/2014/main" id="{76B381FD-0A7E-1CBF-5997-ECA19A9AB298}"/>
              </a:ext>
            </a:extLst>
          </p:cNvPr>
          <p:cNvSpPr>
            <a:spLocks noGrp="1"/>
          </p:cNvSpPr>
          <p:nvPr>
            <p:ph type="body" sz="quarter" idx="15" hasCustomPrompt="1"/>
          </p:nvPr>
        </p:nvSpPr>
        <p:spPr>
          <a:xfrm>
            <a:off x="845820" y="2068286"/>
            <a:ext cx="319786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11" name="TextBox 10">
            <a:extLst>
              <a:ext uri="{FF2B5EF4-FFF2-40B4-BE49-F238E27FC236}">
                <a16:creationId xmlns:a16="http://schemas.microsoft.com/office/drawing/2014/main" id="{629E6A86-67D7-2FB7-6BF0-C42DD609F40E}"/>
              </a:ext>
            </a:extLst>
          </p:cNvPr>
          <p:cNvSpPr txBox="1"/>
          <p:nvPr userDrawn="1"/>
        </p:nvSpPr>
        <p:spPr>
          <a:xfrm>
            <a:off x="11001375" y="6425090"/>
            <a:ext cx="508000" cy="215444"/>
          </a:xfrm>
          <a:prstGeom prst="rect">
            <a:avLst/>
          </a:prstGeom>
          <a:noFill/>
        </p:spPr>
        <p:txBody>
          <a:bodyPr wrap="square" rtlCol="0" anchor="ctr" anchorCtr="1">
            <a:spAutoFit/>
          </a:bodyPr>
          <a:lstStyle/>
          <a:p>
            <a:pPr algn="l"/>
            <a:r>
              <a:rPr lang="en-US" sz="800">
                <a:solidFill>
                  <a:srgbClr val="77787B"/>
                </a:solidFill>
              </a:rPr>
              <a:t>p.</a:t>
            </a:r>
            <a:fld id="{6AFB2962-CD7A-BA4A-83EB-E335D01B9653}" type="slidenum">
              <a:rPr lang="en-US" sz="800" smtClean="0">
                <a:solidFill>
                  <a:srgbClr val="77787B"/>
                </a:solidFill>
              </a:rPr>
              <a:pPr algn="l"/>
              <a:t>‹#›</a:t>
            </a:fld>
            <a:endParaRPr lang="en-US" sz="800">
              <a:solidFill>
                <a:srgbClr val="77787B"/>
              </a:solidFill>
            </a:endParaRPr>
          </a:p>
        </p:txBody>
      </p:sp>
      <p:pic>
        <p:nvPicPr>
          <p:cNvPr id="3" name="Picture 2">
            <a:extLst>
              <a:ext uri="{FF2B5EF4-FFF2-40B4-BE49-F238E27FC236}">
                <a16:creationId xmlns:a16="http://schemas.microsoft.com/office/drawing/2014/main" id="{FAF3DBED-8890-29A5-C255-12373A35F3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9668" y="6404406"/>
            <a:ext cx="801152" cy="260615"/>
          </a:xfrm>
          <a:prstGeom prst="rect">
            <a:avLst/>
          </a:prstGeom>
        </p:spPr>
      </p:pic>
    </p:spTree>
    <p:extLst>
      <p:ext uri="{BB962C8B-B14F-4D97-AF65-F5344CB8AC3E}">
        <p14:creationId xmlns:p14="http://schemas.microsoft.com/office/powerpoint/2010/main" val="1552577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 Dark Divider Slide">
    <p:bg>
      <p:bgPr>
        <a:solidFill>
          <a:schemeClr val="tx1"/>
        </a:solidFill>
        <a:effectLst/>
      </p:bgPr>
    </p:bg>
    <p:spTree>
      <p:nvGrpSpPr>
        <p:cNvPr id="1" name=""/>
        <p:cNvGrpSpPr/>
        <p:nvPr/>
      </p:nvGrpSpPr>
      <p:grpSpPr>
        <a:xfrm>
          <a:off x="0" y="0"/>
          <a:ext cx="0" cy="0"/>
          <a:chOff x="0" y="0"/>
          <a:chExt cx="0" cy="0"/>
        </a:xfrm>
      </p:grpSpPr>
      <p:sp>
        <p:nvSpPr>
          <p:cNvPr id="4" name="Google Shape;30;p7">
            <a:extLst>
              <a:ext uri="{FF2B5EF4-FFF2-40B4-BE49-F238E27FC236}">
                <a16:creationId xmlns:a16="http://schemas.microsoft.com/office/drawing/2014/main" id="{DAF7315F-64B1-CCF6-9A53-C1EEA0BB28BC}"/>
              </a:ext>
            </a:extLst>
          </p:cNvPr>
          <p:cNvSpPr txBox="1">
            <a:spLocks noGrp="1"/>
          </p:cNvSpPr>
          <p:nvPr>
            <p:ph type="subTitle" idx="1" hasCustomPrompt="1"/>
          </p:nvPr>
        </p:nvSpPr>
        <p:spPr>
          <a:xfrm>
            <a:off x="848945" y="615043"/>
            <a:ext cx="10504855" cy="280718"/>
          </a:xfrm>
          <a:prstGeom prst="rect">
            <a:avLst/>
          </a:prstGeom>
        </p:spPr>
        <p:txBody>
          <a:bodyPr spcFirstLastPara="1" wrap="square" lIns="0" tIns="0" rIns="0" bIns="0" anchor="t" anchorCtr="0">
            <a:spAutoFit/>
          </a:bodyPr>
          <a:lstStyle>
            <a:lvl1pPr marL="0" lvl="0" rtl="0">
              <a:spcBef>
                <a:spcPts val="0"/>
              </a:spcBef>
              <a:spcAft>
                <a:spcPts val="0"/>
              </a:spcAft>
              <a:buNone/>
              <a:defRPr sz="1600" b="1">
                <a:solidFill>
                  <a:schemeClr val="bg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add Presentation Subtitle</a:t>
            </a:r>
            <a:endParaRPr/>
          </a:p>
        </p:txBody>
      </p:sp>
      <p:sp>
        <p:nvSpPr>
          <p:cNvPr id="5" name="Google Shape;31;p7">
            <a:extLst>
              <a:ext uri="{FF2B5EF4-FFF2-40B4-BE49-F238E27FC236}">
                <a16:creationId xmlns:a16="http://schemas.microsoft.com/office/drawing/2014/main" id="{860233F2-899B-AE15-FC15-3A4A955466A6}"/>
              </a:ext>
            </a:extLst>
          </p:cNvPr>
          <p:cNvSpPr txBox="1">
            <a:spLocks noGrp="1"/>
          </p:cNvSpPr>
          <p:nvPr>
            <p:ph type="title" hasCustomPrompt="1"/>
          </p:nvPr>
        </p:nvSpPr>
        <p:spPr>
          <a:xfrm>
            <a:off x="848945" y="2721481"/>
            <a:ext cx="6567132" cy="615553"/>
          </a:xfrm>
          <a:prstGeom prst="rect">
            <a:avLst/>
          </a:prstGeom>
        </p:spPr>
        <p:txBody>
          <a:bodyPr spcFirstLastPara="1" wrap="square" lIns="0" tIns="0" rIns="0" bIns="0" anchor="t" anchorCtr="0">
            <a:spAutoFit/>
          </a:bodyPr>
          <a:lstStyle>
            <a:lvl1pPr lvl="0" rtl="0">
              <a:lnSpc>
                <a:spcPct val="100000"/>
              </a:lnSpc>
              <a:spcBef>
                <a:spcPts val="0"/>
              </a:spcBef>
              <a:spcAft>
                <a:spcPts val="0"/>
              </a:spcAft>
              <a:buNone/>
              <a:defRPr sz="4000">
                <a:solidFill>
                  <a:schemeClr val="bg1"/>
                </a:solidFill>
              </a:defRPr>
            </a:lvl1pPr>
            <a:lvl2pPr lvl="1" rtl="0">
              <a:spcBef>
                <a:spcPts val="0"/>
              </a:spcBef>
              <a:spcAft>
                <a:spcPts val="0"/>
              </a:spcAft>
              <a:buNone/>
              <a:defRPr sz="6000">
                <a:solidFill>
                  <a:srgbClr val="FFFFFF"/>
                </a:solidFill>
              </a:defRPr>
            </a:lvl2pPr>
            <a:lvl3pPr lvl="2" rtl="0">
              <a:spcBef>
                <a:spcPts val="0"/>
              </a:spcBef>
              <a:spcAft>
                <a:spcPts val="0"/>
              </a:spcAft>
              <a:buNone/>
              <a:defRPr sz="6000">
                <a:solidFill>
                  <a:srgbClr val="FFFFFF"/>
                </a:solidFill>
              </a:defRPr>
            </a:lvl3pPr>
            <a:lvl4pPr lvl="3" rtl="0">
              <a:spcBef>
                <a:spcPts val="0"/>
              </a:spcBef>
              <a:spcAft>
                <a:spcPts val="0"/>
              </a:spcAft>
              <a:buNone/>
              <a:defRPr sz="6000">
                <a:solidFill>
                  <a:srgbClr val="FFFFFF"/>
                </a:solidFill>
              </a:defRPr>
            </a:lvl4pPr>
            <a:lvl5pPr lvl="4" rtl="0">
              <a:spcBef>
                <a:spcPts val="0"/>
              </a:spcBef>
              <a:spcAft>
                <a:spcPts val="0"/>
              </a:spcAft>
              <a:buNone/>
              <a:defRPr sz="6000">
                <a:solidFill>
                  <a:srgbClr val="FFFFFF"/>
                </a:solidFill>
              </a:defRPr>
            </a:lvl5pPr>
            <a:lvl6pPr lvl="5" rtl="0">
              <a:spcBef>
                <a:spcPts val="0"/>
              </a:spcBef>
              <a:spcAft>
                <a:spcPts val="0"/>
              </a:spcAft>
              <a:buNone/>
              <a:defRPr sz="6000">
                <a:solidFill>
                  <a:srgbClr val="FFFFFF"/>
                </a:solidFill>
              </a:defRPr>
            </a:lvl6pPr>
            <a:lvl7pPr lvl="6" rtl="0">
              <a:spcBef>
                <a:spcPts val="0"/>
              </a:spcBef>
              <a:spcAft>
                <a:spcPts val="0"/>
              </a:spcAft>
              <a:buNone/>
              <a:defRPr sz="6000">
                <a:solidFill>
                  <a:srgbClr val="FFFFFF"/>
                </a:solidFill>
              </a:defRPr>
            </a:lvl7pPr>
            <a:lvl8pPr lvl="7" rtl="0">
              <a:spcBef>
                <a:spcPts val="0"/>
              </a:spcBef>
              <a:spcAft>
                <a:spcPts val="0"/>
              </a:spcAft>
              <a:buNone/>
              <a:defRPr sz="6000">
                <a:solidFill>
                  <a:srgbClr val="FFFFFF"/>
                </a:solidFill>
              </a:defRPr>
            </a:lvl8pPr>
            <a:lvl9pPr lvl="8" rtl="0">
              <a:spcBef>
                <a:spcPts val="0"/>
              </a:spcBef>
              <a:spcAft>
                <a:spcPts val="0"/>
              </a:spcAft>
              <a:buNone/>
              <a:defRPr sz="6000">
                <a:solidFill>
                  <a:srgbClr val="FFFFFF"/>
                </a:solidFill>
              </a:defRPr>
            </a:lvl9pPr>
          </a:lstStyle>
          <a:p>
            <a:r>
              <a:rPr lang="en-US"/>
              <a:t>Click To Add Divider Title</a:t>
            </a:r>
            <a:endParaRPr/>
          </a:p>
        </p:txBody>
      </p:sp>
      <p:grpSp>
        <p:nvGrpSpPr>
          <p:cNvPr id="27" name="Group 26">
            <a:extLst>
              <a:ext uri="{FF2B5EF4-FFF2-40B4-BE49-F238E27FC236}">
                <a16:creationId xmlns:a16="http://schemas.microsoft.com/office/drawing/2014/main" id="{8651C0E4-F2DE-C264-009A-C689D616B19E}"/>
              </a:ext>
            </a:extLst>
          </p:cNvPr>
          <p:cNvGrpSpPr/>
          <p:nvPr userDrawn="1"/>
        </p:nvGrpSpPr>
        <p:grpSpPr>
          <a:xfrm>
            <a:off x="6253224" y="1600200"/>
            <a:ext cx="6720306" cy="3838022"/>
            <a:chOff x="1362414" y="652144"/>
            <a:chExt cx="13267986" cy="7577456"/>
          </a:xfrm>
        </p:grpSpPr>
        <p:sp>
          <p:nvSpPr>
            <p:cNvPr id="28" name="Triangle 27">
              <a:extLst>
                <a:ext uri="{FF2B5EF4-FFF2-40B4-BE49-F238E27FC236}">
                  <a16:creationId xmlns:a16="http://schemas.microsoft.com/office/drawing/2014/main" id="{C8A742D3-D09F-D07C-D382-4431415071FF}"/>
                </a:ext>
              </a:extLst>
            </p:cNvPr>
            <p:cNvSpPr/>
            <p:nvPr/>
          </p:nvSpPr>
          <p:spPr>
            <a:xfrm>
              <a:off x="6361577" y="3057984"/>
              <a:ext cx="8268823" cy="5171616"/>
            </a:xfrm>
            <a:prstGeom prst="triangle">
              <a:avLst/>
            </a:prstGeom>
            <a:gradFill>
              <a:gsLst>
                <a:gs pos="0">
                  <a:srgbClr val="77787B"/>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8BD1D4B8-AFA2-0733-149B-D22CF7059BF4}"/>
                </a:ext>
              </a:extLst>
            </p:cNvPr>
            <p:cNvSpPr/>
            <p:nvPr/>
          </p:nvSpPr>
          <p:spPr>
            <a:xfrm>
              <a:off x="1362414" y="652144"/>
              <a:ext cx="10564658" cy="6607514"/>
            </a:xfrm>
            <a:prstGeom prst="triangle">
              <a:avLst/>
            </a:prstGeom>
            <a:gradFill>
              <a:gsLst>
                <a:gs pos="0">
                  <a:srgbClr val="77787B"/>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6">
            <a:extLst>
              <a:ext uri="{FF2B5EF4-FFF2-40B4-BE49-F238E27FC236}">
                <a16:creationId xmlns:a16="http://schemas.microsoft.com/office/drawing/2014/main" id="{1D0AB48E-9EE9-EF25-7424-CF2B654F3AE4}"/>
              </a:ext>
            </a:extLst>
          </p:cNvPr>
          <p:cNvSpPr>
            <a:spLocks noGrp="1"/>
          </p:cNvSpPr>
          <p:nvPr>
            <p:ph type="body" sz="quarter" idx="10" hasCustomPrompt="1"/>
          </p:nvPr>
        </p:nvSpPr>
        <p:spPr>
          <a:xfrm>
            <a:off x="848945" y="3342443"/>
            <a:ext cx="5480735" cy="430887"/>
          </a:xfrm>
          <a:prstGeom prst="rect">
            <a:avLst/>
          </a:prstGeom>
        </p:spPr>
        <p:txBody>
          <a:bodyPr>
            <a:noAutofit/>
          </a:bodyPr>
          <a:lstStyle>
            <a:lvl1pPr marL="0" indent="0">
              <a:lnSpc>
                <a:spcPct val="100000"/>
              </a:lnSpc>
              <a:buNone/>
              <a:defRPr sz="2000" b="1">
                <a:solidFill>
                  <a:schemeClr val="bg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Extra words in orange</a:t>
            </a:r>
          </a:p>
        </p:txBody>
      </p:sp>
    </p:spTree>
    <p:extLst>
      <p:ext uri="{BB962C8B-B14F-4D97-AF65-F5344CB8AC3E}">
        <p14:creationId xmlns:p14="http://schemas.microsoft.com/office/powerpoint/2010/main" val="3069478320"/>
      </p:ext>
    </p:extLst>
  </p:cSld>
  <p:clrMapOvr>
    <a:masterClrMapping/>
  </p:clrMapOvr>
  <p:extLst>
    <p:ext uri="{DCECCB84-F9BA-43D5-87BE-67443E8EF086}">
      <p15:sldGuideLst xmlns:p15="http://schemas.microsoft.com/office/powerpoint/2012/main">
        <p15:guide id="1" pos="54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 Blue Divider Slide">
    <p:bg>
      <p:bgPr>
        <a:solidFill>
          <a:schemeClr val="accent1"/>
        </a:solidFill>
        <a:effectLst/>
      </p:bgPr>
    </p:bg>
    <p:spTree>
      <p:nvGrpSpPr>
        <p:cNvPr id="1" name=""/>
        <p:cNvGrpSpPr/>
        <p:nvPr/>
      </p:nvGrpSpPr>
      <p:grpSpPr>
        <a:xfrm>
          <a:off x="0" y="0"/>
          <a:ext cx="0" cy="0"/>
          <a:chOff x="0" y="0"/>
          <a:chExt cx="0" cy="0"/>
        </a:xfrm>
      </p:grpSpPr>
      <p:sp>
        <p:nvSpPr>
          <p:cNvPr id="4" name="Google Shape;30;p7">
            <a:extLst>
              <a:ext uri="{FF2B5EF4-FFF2-40B4-BE49-F238E27FC236}">
                <a16:creationId xmlns:a16="http://schemas.microsoft.com/office/drawing/2014/main" id="{DAF7315F-64B1-CCF6-9A53-C1EEA0BB28BC}"/>
              </a:ext>
            </a:extLst>
          </p:cNvPr>
          <p:cNvSpPr txBox="1">
            <a:spLocks noGrp="1"/>
          </p:cNvSpPr>
          <p:nvPr>
            <p:ph type="subTitle" idx="1" hasCustomPrompt="1"/>
          </p:nvPr>
        </p:nvSpPr>
        <p:spPr>
          <a:xfrm>
            <a:off x="848945" y="625928"/>
            <a:ext cx="10504855" cy="280718"/>
          </a:xfrm>
          <a:prstGeom prst="rect">
            <a:avLst/>
          </a:prstGeom>
        </p:spPr>
        <p:txBody>
          <a:bodyPr spcFirstLastPara="1" wrap="square" lIns="0" tIns="0" rIns="0" bIns="0" anchor="t" anchorCtr="0">
            <a:spAutoFit/>
          </a:bodyPr>
          <a:lstStyle>
            <a:lvl1pPr marL="0" lvl="0" rtl="0">
              <a:spcBef>
                <a:spcPts val="0"/>
              </a:spcBef>
              <a:spcAft>
                <a:spcPts val="0"/>
              </a:spcAft>
              <a:buNone/>
              <a:defRPr sz="1600" b="1">
                <a:solidFill>
                  <a:schemeClr val="bg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add Presentation Subtitle</a:t>
            </a:r>
            <a:endParaRPr/>
          </a:p>
        </p:txBody>
      </p:sp>
      <p:sp>
        <p:nvSpPr>
          <p:cNvPr id="5" name="Google Shape;31;p7">
            <a:extLst>
              <a:ext uri="{FF2B5EF4-FFF2-40B4-BE49-F238E27FC236}">
                <a16:creationId xmlns:a16="http://schemas.microsoft.com/office/drawing/2014/main" id="{860233F2-899B-AE15-FC15-3A4A955466A6}"/>
              </a:ext>
            </a:extLst>
          </p:cNvPr>
          <p:cNvSpPr txBox="1">
            <a:spLocks noGrp="1"/>
          </p:cNvSpPr>
          <p:nvPr>
            <p:ph type="title" hasCustomPrompt="1"/>
          </p:nvPr>
        </p:nvSpPr>
        <p:spPr>
          <a:xfrm>
            <a:off x="848945" y="2721481"/>
            <a:ext cx="6567131" cy="615553"/>
          </a:xfrm>
          <a:prstGeom prst="rect">
            <a:avLst/>
          </a:prstGeom>
        </p:spPr>
        <p:txBody>
          <a:bodyPr spcFirstLastPara="1" wrap="square" lIns="0" tIns="0" rIns="0" bIns="0" anchor="t" anchorCtr="0">
            <a:spAutoFit/>
          </a:bodyPr>
          <a:lstStyle>
            <a:lvl1pPr lvl="0" rtl="0">
              <a:lnSpc>
                <a:spcPct val="100000"/>
              </a:lnSpc>
              <a:spcBef>
                <a:spcPts val="0"/>
              </a:spcBef>
              <a:spcAft>
                <a:spcPts val="0"/>
              </a:spcAft>
              <a:buNone/>
              <a:defRPr sz="4000">
                <a:solidFill>
                  <a:srgbClr val="FFFFFF"/>
                </a:solidFill>
              </a:defRPr>
            </a:lvl1pPr>
            <a:lvl2pPr lvl="1" rtl="0">
              <a:spcBef>
                <a:spcPts val="0"/>
              </a:spcBef>
              <a:spcAft>
                <a:spcPts val="0"/>
              </a:spcAft>
              <a:buNone/>
              <a:defRPr sz="6000">
                <a:solidFill>
                  <a:srgbClr val="FFFFFF"/>
                </a:solidFill>
              </a:defRPr>
            </a:lvl2pPr>
            <a:lvl3pPr lvl="2" rtl="0">
              <a:spcBef>
                <a:spcPts val="0"/>
              </a:spcBef>
              <a:spcAft>
                <a:spcPts val="0"/>
              </a:spcAft>
              <a:buNone/>
              <a:defRPr sz="6000">
                <a:solidFill>
                  <a:srgbClr val="FFFFFF"/>
                </a:solidFill>
              </a:defRPr>
            </a:lvl3pPr>
            <a:lvl4pPr lvl="3" rtl="0">
              <a:spcBef>
                <a:spcPts val="0"/>
              </a:spcBef>
              <a:spcAft>
                <a:spcPts val="0"/>
              </a:spcAft>
              <a:buNone/>
              <a:defRPr sz="6000">
                <a:solidFill>
                  <a:srgbClr val="FFFFFF"/>
                </a:solidFill>
              </a:defRPr>
            </a:lvl4pPr>
            <a:lvl5pPr lvl="4" rtl="0">
              <a:spcBef>
                <a:spcPts val="0"/>
              </a:spcBef>
              <a:spcAft>
                <a:spcPts val="0"/>
              </a:spcAft>
              <a:buNone/>
              <a:defRPr sz="6000">
                <a:solidFill>
                  <a:srgbClr val="FFFFFF"/>
                </a:solidFill>
              </a:defRPr>
            </a:lvl5pPr>
            <a:lvl6pPr lvl="5" rtl="0">
              <a:spcBef>
                <a:spcPts val="0"/>
              </a:spcBef>
              <a:spcAft>
                <a:spcPts val="0"/>
              </a:spcAft>
              <a:buNone/>
              <a:defRPr sz="6000">
                <a:solidFill>
                  <a:srgbClr val="FFFFFF"/>
                </a:solidFill>
              </a:defRPr>
            </a:lvl6pPr>
            <a:lvl7pPr lvl="6" rtl="0">
              <a:spcBef>
                <a:spcPts val="0"/>
              </a:spcBef>
              <a:spcAft>
                <a:spcPts val="0"/>
              </a:spcAft>
              <a:buNone/>
              <a:defRPr sz="6000">
                <a:solidFill>
                  <a:srgbClr val="FFFFFF"/>
                </a:solidFill>
              </a:defRPr>
            </a:lvl7pPr>
            <a:lvl8pPr lvl="7" rtl="0">
              <a:spcBef>
                <a:spcPts val="0"/>
              </a:spcBef>
              <a:spcAft>
                <a:spcPts val="0"/>
              </a:spcAft>
              <a:buNone/>
              <a:defRPr sz="6000">
                <a:solidFill>
                  <a:srgbClr val="FFFFFF"/>
                </a:solidFill>
              </a:defRPr>
            </a:lvl8pPr>
            <a:lvl9pPr lvl="8" rtl="0">
              <a:spcBef>
                <a:spcPts val="0"/>
              </a:spcBef>
              <a:spcAft>
                <a:spcPts val="0"/>
              </a:spcAft>
              <a:buNone/>
              <a:defRPr sz="6000">
                <a:solidFill>
                  <a:srgbClr val="FFFFFF"/>
                </a:solidFill>
              </a:defRPr>
            </a:lvl9pPr>
          </a:lstStyle>
          <a:p>
            <a:r>
              <a:rPr lang="en-US"/>
              <a:t>Click To Add Divider Title</a:t>
            </a:r>
            <a:endParaRPr/>
          </a:p>
        </p:txBody>
      </p:sp>
      <p:grpSp>
        <p:nvGrpSpPr>
          <p:cNvPr id="6" name="Group 5">
            <a:extLst>
              <a:ext uri="{FF2B5EF4-FFF2-40B4-BE49-F238E27FC236}">
                <a16:creationId xmlns:a16="http://schemas.microsoft.com/office/drawing/2014/main" id="{492E3488-233E-901D-B48E-B5017C484802}"/>
              </a:ext>
            </a:extLst>
          </p:cNvPr>
          <p:cNvGrpSpPr/>
          <p:nvPr userDrawn="1"/>
        </p:nvGrpSpPr>
        <p:grpSpPr>
          <a:xfrm>
            <a:off x="6253223" y="1600200"/>
            <a:ext cx="6720306" cy="3838022"/>
            <a:chOff x="4365523" y="971472"/>
            <a:chExt cx="7821197" cy="4466750"/>
          </a:xfrm>
        </p:grpSpPr>
        <p:sp>
          <p:nvSpPr>
            <p:cNvPr id="29" name="Triangle 28">
              <a:extLst>
                <a:ext uri="{FF2B5EF4-FFF2-40B4-BE49-F238E27FC236}">
                  <a16:creationId xmlns:a16="http://schemas.microsoft.com/office/drawing/2014/main" id="{8BD1D4B8-AFA2-0733-149B-D22CF7059BF4}"/>
                </a:ext>
              </a:extLst>
            </p:cNvPr>
            <p:cNvSpPr/>
            <p:nvPr/>
          </p:nvSpPr>
          <p:spPr>
            <a:xfrm>
              <a:off x="4365523" y="971472"/>
              <a:ext cx="6227642" cy="3894990"/>
            </a:xfrm>
            <a:prstGeom prst="triangle">
              <a:avLst/>
            </a:prstGeom>
            <a:gradFill>
              <a:gsLst>
                <a:gs pos="0">
                  <a:schemeClr val="accent2"/>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C8A742D3-D09F-D07C-D382-4431415071FF}"/>
                </a:ext>
              </a:extLst>
            </p:cNvPr>
            <p:cNvSpPr/>
            <p:nvPr/>
          </p:nvSpPr>
          <p:spPr>
            <a:xfrm>
              <a:off x="7312424" y="2389664"/>
              <a:ext cx="4874296" cy="3048558"/>
            </a:xfrm>
            <a:prstGeom prst="triangle">
              <a:avLst/>
            </a:prstGeom>
            <a:gradFill>
              <a:gsLst>
                <a:gs pos="0">
                  <a:schemeClr val="accent2"/>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6">
            <a:extLst>
              <a:ext uri="{FF2B5EF4-FFF2-40B4-BE49-F238E27FC236}">
                <a16:creationId xmlns:a16="http://schemas.microsoft.com/office/drawing/2014/main" id="{1D0AB48E-9EE9-EF25-7424-CF2B654F3AE4}"/>
              </a:ext>
            </a:extLst>
          </p:cNvPr>
          <p:cNvSpPr>
            <a:spLocks noGrp="1"/>
          </p:cNvSpPr>
          <p:nvPr>
            <p:ph type="body" sz="quarter" idx="10" hasCustomPrompt="1"/>
          </p:nvPr>
        </p:nvSpPr>
        <p:spPr>
          <a:xfrm>
            <a:off x="848945" y="3342443"/>
            <a:ext cx="5480735" cy="430887"/>
          </a:xfrm>
          <a:prstGeom prst="rect">
            <a:avLst/>
          </a:prstGeom>
        </p:spPr>
        <p:txBody>
          <a:bodyPr>
            <a:noAutofit/>
          </a:bodyPr>
          <a:lstStyle>
            <a:lvl1pPr marL="0" indent="0">
              <a:lnSpc>
                <a:spcPct val="100000"/>
              </a:lnSpc>
              <a:buNone/>
              <a:defRPr sz="2000" b="1">
                <a:solidFill>
                  <a:schemeClr val="bg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Extra words in orange</a:t>
            </a:r>
          </a:p>
        </p:txBody>
      </p:sp>
    </p:spTree>
    <p:extLst>
      <p:ext uri="{BB962C8B-B14F-4D97-AF65-F5344CB8AC3E}">
        <p14:creationId xmlns:p14="http://schemas.microsoft.com/office/powerpoint/2010/main" val="477124494"/>
      </p:ext>
    </p:extLst>
  </p:cSld>
  <p:clrMapOvr>
    <a:masterClrMapping/>
  </p:clrMapOvr>
  <p:extLst>
    <p:ext uri="{DCECCB84-F9BA-43D5-87BE-67443E8EF086}">
      <p15:sldGuideLst xmlns:p15="http://schemas.microsoft.com/office/powerpoint/2012/main">
        <p15:guide id="1" pos="5496">
          <p15:clr>
            <a:srgbClr val="F26B43"/>
          </p15:clr>
        </p15:guide>
        <p15:guide id="2" pos="2184">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a. Contact Page w/out Map">
    <p:bg>
      <p:bgPr>
        <a:solidFill>
          <a:schemeClr val="tx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7F0C2A6-D78C-03EC-52F1-06FE2B28809D}"/>
              </a:ext>
            </a:extLst>
          </p:cNvPr>
          <p:cNvGrpSpPr/>
          <p:nvPr userDrawn="1"/>
        </p:nvGrpSpPr>
        <p:grpSpPr>
          <a:xfrm>
            <a:off x="-267417" y="593203"/>
            <a:ext cx="7066773" cy="4279738"/>
            <a:chOff x="1362414" y="652144"/>
            <a:chExt cx="13987358" cy="8470942"/>
          </a:xfrm>
        </p:grpSpPr>
        <p:sp>
          <p:nvSpPr>
            <p:cNvPr id="47" name="Triangle 46">
              <a:extLst>
                <a:ext uri="{FF2B5EF4-FFF2-40B4-BE49-F238E27FC236}">
                  <a16:creationId xmlns:a16="http://schemas.microsoft.com/office/drawing/2014/main" id="{849D3D72-8267-D30D-5064-798B5AAFD5CB}"/>
                </a:ext>
              </a:extLst>
            </p:cNvPr>
            <p:cNvSpPr/>
            <p:nvPr/>
          </p:nvSpPr>
          <p:spPr>
            <a:xfrm>
              <a:off x="7080949" y="3951469"/>
              <a:ext cx="8268823" cy="5171617"/>
            </a:xfrm>
            <a:prstGeom prst="triangle">
              <a:avLst/>
            </a:prstGeom>
            <a:gradFill>
              <a:gsLst>
                <a:gs pos="0">
                  <a:srgbClr val="77787B">
                    <a:alpha val="50000"/>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397EE472-45D3-1342-B480-7992B95D22A6}"/>
                </a:ext>
              </a:extLst>
            </p:cNvPr>
            <p:cNvSpPr/>
            <p:nvPr/>
          </p:nvSpPr>
          <p:spPr>
            <a:xfrm>
              <a:off x="1362414" y="652144"/>
              <a:ext cx="10564658" cy="6607514"/>
            </a:xfrm>
            <a:prstGeom prst="triangle">
              <a:avLst/>
            </a:prstGeom>
            <a:gradFill>
              <a:gsLst>
                <a:gs pos="0">
                  <a:srgbClr val="77787B">
                    <a:alpha val="50467"/>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15">
            <a:extLst>
              <a:ext uri="{FF2B5EF4-FFF2-40B4-BE49-F238E27FC236}">
                <a16:creationId xmlns:a16="http://schemas.microsoft.com/office/drawing/2014/main" id="{E167DB4E-811D-B1C4-8C91-E08775332743}"/>
              </a:ext>
            </a:extLst>
          </p:cNvPr>
          <p:cNvSpPr>
            <a:spLocks noGrp="1"/>
          </p:cNvSpPr>
          <p:nvPr>
            <p:ph type="body" sz="quarter" idx="11" hasCustomPrompt="1"/>
          </p:nvPr>
        </p:nvSpPr>
        <p:spPr>
          <a:xfrm>
            <a:off x="6335211" y="3210507"/>
            <a:ext cx="5018589" cy="285219"/>
          </a:xfrm>
          <a:prstGeom prst="rect">
            <a:avLst/>
          </a:prstGeo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PROJECT MANAGER NAME</a:t>
            </a:r>
          </a:p>
        </p:txBody>
      </p:sp>
      <p:sp>
        <p:nvSpPr>
          <p:cNvPr id="6" name="Text Placeholder 17">
            <a:extLst>
              <a:ext uri="{FF2B5EF4-FFF2-40B4-BE49-F238E27FC236}">
                <a16:creationId xmlns:a16="http://schemas.microsoft.com/office/drawing/2014/main" id="{540E9B65-C8B8-8638-5C2D-80D485404842}"/>
              </a:ext>
            </a:extLst>
          </p:cNvPr>
          <p:cNvSpPr>
            <a:spLocks noGrp="1"/>
          </p:cNvSpPr>
          <p:nvPr>
            <p:ph type="body" sz="quarter" idx="12" hasCustomPrompt="1"/>
          </p:nvPr>
        </p:nvSpPr>
        <p:spPr>
          <a:xfrm>
            <a:off x="6335211" y="3438365"/>
            <a:ext cx="5018589" cy="276276"/>
          </a:xfrm>
          <a:prstGeom prst="rect">
            <a:avLst/>
          </a:prstGeom>
        </p:spPr>
        <p:txBody>
          <a:bodyPr anchor="ctr" anchorCtr="0">
            <a:noAutofit/>
          </a:bodyPr>
          <a:lstStyle>
            <a:lvl1pPr marL="0" indent="0">
              <a:buNone/>
              <a:defRPr sz="1200">
                <a:solidFill>
                  <a:schemeClr val="bg2"/>
                </a:solidFill>
              </a:defRPr>
            </a:lvl1pPr>
          </a:lstStyle>
          <a:p>
            <a:pPr lvl="0"/>
            <a:r>
              <a:rPr lang="en-US"/>
              <a:t>TITLE</a:t>
            </a:r>
          </a:p>
        </p:txBody>
      </p:sp>
      <p:sp>
        <p:nvSpPr>
          <p:cNvPr id="7" name="Text Placeholder 19">
            <a:extLst>
              <a:ext uri="{FF2B5EF4-FFF2-40B4-BE49-F238E27FC236}">
                <a16:creationId xmlns:a16="http://schemas.microsoft.com/office/drawing/2014/main" id="{464BB710-C2C7-40EC-A869-8C5045C3EC8A}"/>
              </a:ext>
            </a:extLst>
          </p:cNvPr>
          <p:cNvSpPr>
            <a:spLocks noGrp="1"/>
          </p:cNvSpPr>
          <p:nvPr>
            <p:ph type="body" sz="quarter" idx="13" hasCustomPrompt="1"/>
          </p:nvPr>
        </p:nvSpPr>
        <p:spPr>
          <a:xfrm>
            <a:off x="6335211" y="3745911"/>
            <a:ext cx="5018589" cy="460077"/>
          </a:xfrm>
          <a:prstGeom prst="rect">
            <a:avLst/>
          </a:prstGeo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Email</a:t>
            </a:r>
            <a:br>
              <a:rPr lang="en-US"/>
            </a:br>
            <a:r>
              <a:rPr lang="en-US"/>
              <a:t>Phone</a:t>
            </a:r>
          </a:p>
        </p:txBody>
      </p:sp>
      <p:sp>
        <p:nvSpPr>
          <p:cNvPr id="12" name="TextBox 11">
            <a:extLst>
              <a:ext uri="{FF2B5EF4-FFF2-40B4-BE49-F238E27FC236}">
                <a16:creationId xmlns:a16="http://schemas.microsoft.com/office/drawing/2014/main" id="{6F2AA8C3-33EA-0D53-B4BD-C5317BD5B543}"/>
              </a:ext>
            </a:extLst>
          </p:cNvPr>
          <p:cNvSpPr txBox="1"/>
          <p:nvPr userDrawn="1"/>
        </p:nvSpPr>
        <p:spPr>
          <a:xfrm>
            <a:off x="6312061" y="1292423"/>
            <a:ext cx="1309632" cy="307777"/>
          </a:xfrm>
          <a:prstGeom prst="rect">
            <a:avLst/>
          </a:prstGeom>
        </p:spPr>
        <p:txBody>
          <a:bodyPr spcFirstLastPara="1" vert="horz" wrap="square" lIns="0" tIns="0" rIns="0" bIns="0" rtlCol="0" anchor="t" anchorCtr="0">
            <a:spAutoFit/>
          </a:bodyPr>
          <a:lstStyle/>
          <a:p>
            <a:pPr algn="l"/>
            <a:r>
              <a:rPr lang="en-US" sz="2000" b="1">
                <a:solidFill>
                  <a:schemeClr val="bg2"/>
                </a:solidFill>
              </a:rPr>
              <a:t>Contacts</a:t>
            </a:r>
          </a:p>
        </p:txBody>
      </p:sp>
      <p:sp>
        <p:nvSpPr>
          <p:cNvPr id="14" name="Text Placeholder 15">
            <a:extLst>
              <a:ext uri="{FF2B5EF4-FFF2-40B4-BE49-F238E27FC236}">
                <a16:creationId xmlns:a16="http://schemas.microsoft.com/office/drawing/2014/main" id="{FE9F26DB-5D07-00D4-A358-EA247E010424}"/>
              </a:ext>
            </a:extLst>
          </p:cNvPr>
          <p:cNvSpPr>
            <a:spLocks noGrp="1"/>
          </p:cNvSpPr>
          <p:nvPr>
            <p:ph type="body" sz="quarter" idx="14" hasCustomPrompt="1"/>
          </p:nvPr>
        </p:nvSpPr>
        <p:spPr>
          <a:xfrm>
            <a:off x="6335211" y="4613809"/>
            <a:ext cx="5018589" cy="285219"/>
          </a:xfrm>
          <a:prstGeom prst="rect">
            <a:avLst/>
          </a:prstGeo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PROJECT MANAGER NAME</a:t>
            </a:r>
          </a:p>
        </p:txBody>
      </p:sp>
      <p:sp>
        <p:nvSpPr>
          <p:cNvPr id="15" name="Text Placeholder 17">
            <a:extLst>
              <a:ext uri="{FF2B5EF4-FFF2-40B4-BE49-F238E27FC236}">
                <a16:creationId xmlns:a16="http://schemas.microsoft.com/office/drawing/2014/main" id="{FD182766-B29E-D9AF-35B5-A4558DC8E8B7}"/>
              </a:ext>
            </a:extLst>
          </p:cNvPr>
          <p:cNvSpPr>
            <a:spLocks noGrp="1"/>
          </p:cNvSpPr>
          <p:nvPr>
            <p:ph type="body" sz="quarter" idx="15" hasCustomPrompt="1"/>
          </p:nvPr>
        </p:nvSpPr>
        <p:spPr>
          <a:xfrm>
            <a:off x="6335211" y="4841667"/>
            <a:ext cx="5018589" cy="276276"/>
          </a:xfrm>
          <a:prstGeom prst="rect">
            <a:avLst/>
          </a:prstGeom>
        </p:spPr>
        <p:txBody>
          <a:bodyPr anchor="ctr" anchorCtr="0">
            <a:noAutofit/>
          </a:bodyPr>
          <a:lstStyle>
            <a:lvl1pPr marL="0" indent="0">
              <a:buNone/>
              <a:defRPr sz="1200">
                <a:solidFill>
                  <a:schemeClr val="bg2"/>
                </a:solidFill>
              </a:defRPr>
            </a:lvl1pPr>
          </a:lstStyle>
          <a:p>
            <a:pPr lvl="0"/>
            <a:r>
              <a:rPr lang="en-US"/>
              <a:t>TITLE</a:t>
            </a:r>
          </a:p>
        </p:txBody>
      </p:sp>
      <p:sp>
        <p:nvSpPr>
          <p:cNvPr id="16" name="Text Placeholder 19">
            <a:extLst>
              <a:ext uri="{FF2B5EF4-FFF2-40B4-BE49-F238E27FC236}">
                <a16:creationId xmlns:a16="http://schemas.microsoft.com/office/drawing/2014/main" id="{B2E1E72C-6553-412E-0325-B5860319E31E}"/>
              </a:ext>
            </a:extLst>
          </p:cNvPr>
          <p:cNvSpPr>
            <a:spLocks noGrp="1"/>
          </p:cNvSpPr>
          <p:nvPr>
            <p:ph type="body" sz="quarter" idx="16" hasCustomPrompt="1"/>
          </p:nvPr>
        </p:nvSpPr>
        <p:spPr>
          <a:xfrm>
            <a:off x="6335211" y="5149213"/>
            <a:ext cx="5018589" cy="460077"/>
          </a:xfrm>
          <a:prstGeom prst="rect">
            <a:avLst/>
          </a:prstGeo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Email</a:t>
            </a:r>
            <a:br>
              <a:rPr lang="en-US"/>
            </a:br>
            <a:r>
              <a:rPr lang="en-US"/>
              <a:t>Phone</a:t>
            </a:r>
          </a:p>
        </p:txBody>
      </p:sp>
      <p:sp>
        <p:nvSpPr>
          <p:cNvPr id="17" name="TextBox 16">
            <a:extLst>
              <a:ext uri="{FF2B5EF4-FFF2-40B4-BE49-F238E27FC236}">
                <a16:creationId xmlns:a16="http://schemas.microsoft.com/office/drawing/2014/main" id="{C6972798-7C10-FF45-1919-F212C4724E01}"/>
              </a:ext>
            </a:extLst>
          </p:cNvPr>
          <p:cNvSpPr txBox="1"/>
          <p:nvPr userDrawn="1"/>
        </p:nvSpPr>
        <p:spPr>
          <a:xfrm>
            <a:off x="7651798" y="5923336"/>
            <a:ext cx="3392512" cy="350855"/>
          </a:xfrm>
          <a:prstGeom prst="rect">
            <a:avLst/>
          </a:prstGeom>
          <a:noFill/>
        </p:spPr>
        <p:txBody>
          <a:bodyPr wrap="square" rtlCol="0">
            <a:noAutofit/>
          </a:bodyPr>
          <a:lstStyle/>
          <a:p>
            <a:pPr algn="r"/>
            <a:r>
              <a:rPr lang="en-US" sz="1400" b="1" spc="100" err="1">
                <a:solidFill>
                  <a:schemeClr val="bg2"/>
                </a:solidFill>
                <a:latin typeface="Arial"/>
                <a:cs typeface="Arial"/>
              </a:rPr>
              <a:t>www.rsginc.com</a:t>
            </a:r>
            <a:endParaRPr lang="en-US" sz="1400" b="1" spc="100">
              <a:solidFill>
                <a:schemeClr val="bg2"/>
              </a:solidFill>
              <a:latin typeface="Arial"/>
              <a:cs typeface="Arial"/>
            </a:endParaRPr>
          </a:p>
          <a:p>
            <a:pPr algn="r" defTabSz="914608">
              <a:tabLst>
                <a:tab pos="4665639" algn="l"/>
              </a:tabLst>
            </a:pPr>
            <a:endParaRPr lang="en-US" sz="1400" spc="100">
              <a:solidFill>
                <a:schemeClr val="bg2"/>
              </a:solidFill>
              <a:latin typeface="Arial"/>
              <a:cs typeface="Arial"/>
            </a:endParaRPr>
          </a:p>
        </p:txBody>
      </p:sp>
      <p:sp>
        <p:nvSpPr>
          <p:cNvPr id="4" name="Text Placeholder 15">
            <a:extLst>
              <a:ext uri="{FF2B5EF4-FFF2-40B4-BE49-F238E27FC236}">
                <a16:creationId xmlns:a16="http://schemas.microsoft.com/office/drawing/2014/main" id="{A5A3E740-8FB9-877B-D70D-706960951563}"/>
              </a:ext>
            </a:extLst>
          </p:cNvPr>
          <p:cNvSpPr>
            <a:spLocks noGrp="1"/>
          </p:cNvSpPr>
          <p:nvPr>
            <p:ph type="body" sz="quarter" idx="17" hasCustomPrompt="1"/>
          </p:nvPr>
        </p:nvSpPr>
        <p:spPr>
          <a:xfrm>
            <a:off x="6335211" y="1807205"/>
            <a:ext cx="5018589" cy="285219"/>
          </a:xfrm>
          <a:prstGeom prst="rect">
            <a:avLst/>
          </a:prstGeo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PROJECT MANAGER NAME</a:t>
            </a:r>
          </a:p>
        </p:txBody>
      </p:sp>
      <p:sp>
        <p:nvSpPr>
          <p:cNvPr id="5" name="Text Placeholder 17">
            <a:extLst>
              <a:ext uri="{FF2B5EF4-FFF2-40B4-BE49-F238E27FC236}">
                <a16:creationId xmlns:a16="http://schemas.microsoft.com/office/drawing/2014/main" id="{4F7542F1-2C5A-740B-9F86-00304EFBAAC5}"/>
              </a:ext>
            </a:extLst>
          </p:cNvPr>
          <p:cNvSpPr>
            <a:spLocks noGrp="1"/>
          </p:cNvSpPr>
          <p:nvPr>
            <p:ph type="body" sz="quarter" idx="18" hasCustomPrompt="1"/>
          </p:nvPr>
        </p:nvSpPr>
        <p:spPr>
          <a:xfrm>
            <a:off x="6335211" y="2035063"/>
            <a:ext cx="5018589" cy="276276"/>
          </a:xfrm>
          <a:prstGeom prst="rect">
            <a:avLst/>
          </a:prstGeom>
        </p:spPr>
        <p:txBody>
          <a:bodyPr anchor="ctr" anchorCtr="0">
            <a:noAutofit/>
          </a:bodyPr>
          <a:lstStyle>
            <a:lvl1pPr marL="0" indent="0">
              <a:buNone/>
              <a:defRPr sz="1200">
                <a:solidFill>
                  <a:schemeClr val="bg2"/>
                </a:solidFill>
              </a:defRPr>
            </a:lvl1pPr>
          </a:lstStyle>
          <a:p>
            <a:pPr lvl="0"/>
            <a:r>
              <a:rPr lang="en-US"/>
              <a:t>TITLE</a:t>
            </a:r>
          </a:p>
        </p:txBody>
      </p:sp>
      <p:sp>
        <p:nvSpPr>
          <p:cNvPr id="8" name="Text Placeholder 19">
            <a:extLst>
              <a:ext uri="{FF2B5EF4-FFF2-40B4-BE49-F238E27FC236}">
                <a16:creationId xmlns:a16="http://schemas.microsoft.com/office/drawing/2014/main" id="{D2A3D024-C3D4-03F6-7388-E263DB4B1C75}"/>
              </a:ext>
            </a:extLst>
          </p:cNvPr>
          <p:cNvSpPr>
            <a:spLocks noGrp="1"/>
          </p:cNvSpPr>
          <p:nvPr>
            <p:ph type="body" sz="quarter" idx="19" hasCustomPrompt="1"/>
          </p:nvPr>
        </p:nvSpPr>
        <p:spPr>
          <a:xfrm>
            <a:off x="6335211" y="2342609"/>
            <a:ext cx="5018589" cy="460077"/>
          </a:xfrm>
          <a:prstGeom prst="rect">
            <a:avLst/>
          </a:prstGeo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Email</a:t>
            </a:r>
            <a:br>
              <a:rPr lang="en-US"/>
            </a:br>
            <a:r>
              <a:rPr lang="en-US"/>
              <a:t>Phone</a:t>
            </a:r>
          </a:p>
        </p:txBody>
      </p:sp>
      <p:pic>
        <p:nvPicPr>
          <p:cNvPr id="39" name="Picture 38">
            <a:extLst>
              <a:ext uri="{FF2B5EF4-FFF2-40B4-BE49-F238E27FC236}">
                <a16:creationId xmlns:a16="http://schemas.microsoft.com/office/drawing/2014/main" id="{CB73C5C2-77F7-E410-3FD3-B288245825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560531" y="2687082"/>
            <a:ext cx="1711127" cy="556632"/>
          </a:xfrm>
          <a:prstGeom prst="rect">
            <a:avLst/>
          </a:prstGeom>
        </p:spPr>
      </p:pic>
    </p:spTree>
    <p:extLst>
      <p:ext uri="{BB962C8B-B14F-4D97-AF65-F5344CB8AC3E}">
        <p14:creationId xmlns:p14="http://schemas.microsoft.com/office/powerpoint/2010/main" val="1075137591"/>
      </p:ext>
    </p:extLst>
  </p:cSld>
  <p:clrMapOvr>
    <a:masterClrMapping/>
  </p:clrMapOvr>
  <p:extLst>
    <p:ext uri="{DCECCB84-F9BA-43D5-87BE-67443E8EF086}">
      <p15:sldGuideLst xmlns:p15="http://schemas.microsoft.com/office/powerpoint/2012/main">
        <p15:guide id="1" pos="5496">
          <p15:clr>
            <a:srgbClr val="FBAE40"/>
          </p15:clr>
        </p15:guide>
        <p15:guide id="2" pos="21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346459" y="2950341"/>
            <a:ext cx="6584949"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a:t>
            </a:r>
            <a:br>
              <a:rPr lang="en-US"/>
            </a:br>
            <a:r>
              <a:rPr lang="en-US"/>
              <a:t>Master text styles</a:t>
            </a:r>
          </a:p>
        </p:txBody>
      </p:sp>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a:t>October 1, 2020</a:t>
            </a:r>
          </a:p>
        </p:txBody>
      </p:sp>
      <p:sp>
        <p:nvSpPr>
          <p:cNvPr id="22" name="Content Placeholder 21"/>
          <p:cNvSpPr>
            <a:spLocks noGrp="1"/>
          </p:cNvSpPr>
          <p:nvPr>
            <p:ph sz="quarter" idx="13" hasCustomPrompt="1"/>
          </p:nvPr>
        </p:nvSpPr>
        <p:spPr>
          <a:xfrm>
            <a:off x="4345518" y="4116389"/>
            <a:ext cx="6584949"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pic>
        <p:nvPicPr>
          <p:cNvPr id="3" name="Picture 2" descr="A picture containing text, clipart&#10;&#10;Description automatically generated">
            <a:extLst>
              <a:ext uri="{FF2B5EF4-FFF2-40B4-BE49-F238E27FC236}">
                <a16:creationId xmlns:a16="http://schemas.microsoft.com/office/drawing/2014/main" id="{AF55BDBF-E693-01E8-E3CA-68D6FFDAF641}"/>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690215" y="3070907"/>
            <a:ext cx="3256417" cy="1045482"/>
          </a:xfrm>
          <a:prstGeom prst="rect">
            <a:avLst/>
          </a:prstGeom>
        </p:spPr>
      </p:pic>
    </p:spTree>
    <p:extLst>
      <p:ext uri="{BB962C8B-B14F-4D97-AF65-F5344CB8AC3E}">
        <p14:creationId xmlns:p14="http://schemas.microsoft.com/office/powerpoint/2010/main" val="191994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b. Contact Page w/ Map">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3245687-02B9-B097-1EFC-82398134BB90}"/>
              </a:ext>
            </a:extLst>
          </p:cNvPr>
          <p:cNvGrpSpPr/>
          <p:nvPr userDrawn="1"/>
        </p:nvGrpSpPr>
        <p:grpSpPr>
          <a:xfrm>
            <a:off x="-267417" y="593203"/>
            <a:ext cx="7066773" cy="4279738"/>
            <a:chOff x="1362414" y="652144"/>
            <a:chExt cx="13987358" cy="8470942"/>
          </a:xfrm>
        </p:grpSpPr>
        <p:sp>
          <p:nvSpPr>
            <p:cNvPr id="14" name="Triangle 13">
              <a:extLst>
                <a:ext uri="{FF2B5EF4-FFF2-40B4-BE49-F238E27FC236}">
                  <a16:creationId xmlns:a16="http://schemas.microsoft.com/office/drawing/2014/main" id="{ECA2870B-9509-7C5B-2AF1-AB6D4CAC7142}"/>
                </a:ext>
              </a:extLst>
            </p:cNvPr>
            <p:cNvSpPr/>
            <p:nvPr/>
          </p:nvSpPr>
          <p:spPr>
            <a:xfrm>
              <a:off x="7080949" y="3951469"/>
              <a:ext cx="8268823" cy="5171617"/>
            </a:xfrm>
            <a:prstGeom prst="triangle">
              <a:avLst/>
            </a:prstGeom>
            <a:gradFill>
              <a:gsLst>
                <a:gs pos="0">
                  <a:srgbClr val="77787B">
                    <a:alpha val="50000"/>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9676C27-B053-1534-1D85-9C539A2A8033}"/>
                </a:ext>
              </a:extLst>
            </p:cNvPr>
            <p:cNvSpPr/>
            <p:nvPr/>
          </p:nvSpPr>
          <p:spPr>
            <a:xfrm>
              <a:off x="1362414" y="652144"/>
              <a:ext cx="10564658" cy="6607514"/>
            </a:xfrm>
            <a:prstGeom prst="triangle">
              <a:avLst/>
            </a:prstGeom>
            <a:gradFill>
              <a:gsLst>
                <a:gs pos="0">
                  <a:srgbClr val="77787B">
                    <a:alpha val="50467"/>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15">
            <a:extLst>
              <a:ext uri="{FF2B5EF4-FFF2-40B4-BE49-F238E27FC236}">
                <a16:creationId xmlns:a16="http://schemas.microsoft.com/office/drawing/2014/main" id="{E167DB4E-811D-B1C4-8C91-E08775332743}"/>
              </a:ext>
            </a:extLst>
          </p:cNvPr>
          <p:cNvSpPr>
            <a:spLocks noGrp="1"/>
          </p:cNvSpPr>
          <p:nvPr>
            <p:ph type="body" sz="quarter" idx="11" hasCustomPrompt="1"/>
          </p:nvPr>
        </p:nvSpPr>
        <p:spPr>
          <a:xfrm>
            <a:off x="1648538" y="4295051"/>
            <a:ext cx="4319850" cy="300796"/>
          </a:xfrm>
          <a:prstGeom prst="rect">
            <a:avLst/>
          </a:prstGeo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PROJECT MANAGER NAME</a:t>
            </a:r>
          </a:p>
        </p:txBody>
      </p:sp>
      <p:sp>
        <p:nvSpPr>
          <p:cNvPr id="6" name="Text Placeholder 17">
            <a:extLst>
              <a:ext uri="{FF2B5EF4-FFF2-40B4-BE49-F238E27FC236}">
                <a16:creationId xmlns:a16="http://schemas.microsoft.com/office/drawing/2014/main" id="{540E9B65-C8B8-8638-5C2D-80D485404842}"/>
              </a:ext>
            </a:extLst>
          </p:cNvPr>
          <p:cNvSpPr>
            <a:spLocks noGrp="1"/>
          </p:cNvSpPr>
          <p:nvPr>
            <p:ph type="body" sz="quarter" idx="12" hasCustomPrompt="1"/>
          </p:nvPr>
        </p:nvSpPr>
        <p:spPr>
          <a:xfrm>
            <a:off x="1648537" y="4538083"/>
            <a:ext cx="4319851" cy="276276"/>
          </a:xfrm>
          <a:prstGeom prst="rect">
            <a:avLst/>
          </a:prstGeom>
        </p:spPr>
        <p:txBody>
          <a:bodyPr anchor="ctr" anchorCtr="0">
            <a:noAutofit/>
          </a:bodyPr>
          <a:lstStyle>
            <a:lvl1pPr marL="0" indent="0">
              <a:buNone/>
              <a:defRPr sz="1200">
                <a:solidFill>
                  <a:schemeClr val="bg2"/>
                </a:solidFill>
              </a:defRPr>
            </a:lvl1pPr>
          </a:lstStyle>
          <a:p>
            <a:pPr lvl="0"/>
            <a:r>
              <a:rPr lang="en-US"/>
              <a:t>TITLE</a:t>
            </a:r>
          </a:p>
        </p:txBody>
      </p:sp>
      <p:sp>
        <p:nvSpPr>
          <p:cNvPr id="7" name="Text Placeholder 19">
            <a:extLst>
              <a:ext uri="{FF2B5EF4-FFF2-40B4-BE49-F238E27FC236}">
                <a16:creationId xmlns:a16="http://schemas.microsoft.com/office/drawing/2014/main" id="{464BB710-C2C7-40EC-A869-8C5045C3EC8A}"/>
              </a:ext>
            </a:extLst>
          </p:cNvPr>
          <p:cNvSpPr>
            <a:spLocks noGrp="1"/>
          </p:cNvSpPr>
          <p:nvPr>
            <p:ph type="body" sz="quarter" idx="13" hasCustomPrompt="1"/>
          </p:nvPr>
        </p:nvSpPr>
        <p:spPr>
          <a:xfrm>
            <a:off x="1648537" y="4845629"/>
            <a:ext cx="4319851" cy="460077"/>
          </a:xfrm>
          <a:prstGeom prst="rect">
            <a:avLst/>
          </a:prstGeom>
        </p:spPr>
        <p:txBody>
          <a:bodyPr anchor="t"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Email</a:t>
            </a:r>
            <a:br>
              <a:rPr lang="en-US"/>
            </a:br>
            <a:r>
              <a:rPr lang="en-US"/>
              <a:t>Phone</a:t>
            </a:r>
          </a:p>
        </p:txBody>
      </p:sp>
      <p:sp>
        <p:nvSpPr>
          <p:cNvPr id="12" name="TextBox 11">
            <a:extLst>
              <a:ext uri="{FF2B5EF4-FFF2-40B4-BE49-F238E27FC236}">
                <a16:creationId xmlns:a16="http://schemas.microsoft.com/office/drawing/2014/main" id="{6F2AA8C3-33EA-0D53-B4BD-C5317BD5B543}"/>
              </a:ext>
            </a:extLst>
          </p:cNvPr>
          <p:cNvSpPr txBox="1"/>
          <p:nvPr userDrawn="1"/>
        </p:nvSpPr>
        <p:spPr>
          <a:xfrm>
            <a:off x="1616146" y="3740912"/>
            <a:ext cx="1309632" cy="307777"/>
          </a:xfrm>
          <a:prstGeom prst="rect">
            <a:avLst/>
          </a:prstGeom>
        </p:spPr>
        <p:txBody>
          <a:bodyPr spcFirstLastPara="1" vert="horz" wrap="square" lIns="0" tIns="0" rIns="0" bIns="0" rtlCol="0" anchor="t" anchorCtr="0">
            <a:spAutoFit/>
          </a:bodyPr>
          <a:lstStyle/>
          <a:p>
            <a:pPr algn="l"/>
            <a:r>
              <a:rPr lang="en-US" sz="2000" b="1">
                <a:solidFill>
                  <a:schemeClr val="bg2"/>
                </a:solidFill>
              </a:rPr>
              <a:t>Contacts</a:t>
            </a:r>
          </a:p>
        </p:txBody>
      </p:sp>
      <p:sp>
        <p:nvSpPr>
          <p:cNvPr id="23" name="Text Placeholder 15">
            <a:extLst>
              <a:ext uri="{FF2B5EF4-FFF2-40B4-BE49-F238E27FC236}">
                <a16:creationId xmlns:a16="http://schemas.microsoft.com/office/drawing/2014/main" id="{B95955AE-E089-F7A2-380C-6837EDC8CCC7}"/>
              </a:ext>
            </a:extLst>
          </p:cNvPr>
          <p:cNvSpPr>
            <a:spLocks noGrp="1"/>
          </p:cNvSpPr>
          <p:nvPr>
            <p:ph type="body" sz="quarter" idx="14" hasCustomPrompt="1"/>
          </p:nvPr>
        </p:nvSpPr>
        <p:spPr>
          <a:xfrm>
            <a:off x="5536134" y="4298055"/>
            <a:ext cx="4319850" cy="300796"/>
          </a:xfrm>
          <a:prstGeom prst="rect">
            <a:avLst/>
          </a:prstGeo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PROJECT MANAGER NAME</a:t>
            </a:r>
          </a:p>
        </p:txBody>
      </p:sp>
      <p:sp>
        <p:nvSpPr>
          <p:cNvPr id="24" name="Text Placeholder 17">
            <a:extLst>
              <a:ext uri="{FF2B5EF4-FFF2-40B4-BE49-F238E27FC236}">
                <a16:creationId xmlns:a16="http://schemas.microsoft.com/office/drawing/2014/main" id="{4ECFC2D7-E306-BA0F-8EFA-E2683FE094BF}"/>
              </a:ext>
            </a:extLst>
          </p:cNvPr>
          <p:cNvSpPr>
            <a:spLocks noGrp="1"/>
          </p:cNvSpPr>
          <p:nvPr>
            <p:ph type="body" sz="quarter" idx="15" hasCustomPrompt="1"/>
          </p:nvPr>
        </p:nvSpPr>
        <p:spPr>
          <a:xfrm>
            <a:off x="5536133" y="4541087"/>
            <a:ext cx="4319851" cy="276276"/>
          </a:xfrm>
          <a:prstGeom prst="rect">
            <a:avLst/>
          </a:prstGeom>
        </p:spPr>
        <p:txBody>
          <a:bodyPr anchor="ctr" anchorCtr="0">
            <a:noAutofit/>
          </a:bodyPr>
          <a:lstStyle>
            <a:lvl1pPr marL="0" indent="0">
              <a:buNone/>
              <a:defRPr sz="1200">
                <a:solidFill>
                  <a:schemeClr val="bg2"/>
                </a:solidFill>
              </a:defRPr>
            </a:lvl1pPr>
          </a:lstStyle>
          <a:p>
            <a:pPr lvl="0"/>
            <a:r>
              <a:rPr lang="en-US"/>
              <a:t>TITLE</a:t>
            </a:r>
          </a:p>
        </p:txBody>
      </p:sp>
      <p:sp>
        <p:nvSpPr>
          <p:cNvPr id="25" name="Text Placeholder 19">
            <a:extLst>
              <a:ext uri="{FF2B5EF4-FFF2-40B4-BE49-F238E27FC236}">
                <a16:creationId xmlns:a16="http://schemas.microsoft.com/office/drawing/2014/main" id="{53F1CF21-B103-8ACB-713C-3B5F127B15DA}"/>
              </a:ext>
            </a:extLst>
          </p:cNvPr>
          <p:cNvSpPr>
            <a:spLocks noGrp="1"/>
          </p:cNvSpPr>
          <p:nvPr>
            <p:ph type="body" sz="quarter" idx="16" hasCustomPrompt="1"/>
          </p:nvPr>
        </p:nvSpPr>
        <p:spPr>
          <a:xfrm>
            <a:off x="5536133" y="4848633"/>
            <a:ext cx="4319851" cy="460077"/>
          </a:xfrm>
          <a:prstGeom prst="rect">
            <a:avLst/>
          </a:prstGeom>
        </p:spPr>
        <p:txBody>
          <a:bodyPr anchor="t"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Email</a:t>
            </a:r>
            <a:br>
              <a:rPr lang="en-US"/>
            </a:br>
            <a:r>
              <a:rPr lang="en-US"/>
              <a:t>Phone</a:t>
            </a:r>
          </a:p>
        </p:txBody>
      </p:sp>
      <p:pic>
        <p:nvPicPr>
          <p:cNvPr id="4" name="Picture 3" descr="Map&#10;&#10;Description automatically generated">
            <a:extLst>
              <a:ext uri="{FF2B5EF4-FFF2-40B4-BE49-F238E27FC236}">
                <a16:creationId xmlns:a16="http://schemas.microsoft.com/office/drawing/2014/main" id="{A311FDA4-7A3B-FAA0-565B-76867A52E2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51163" y="360000"/>
            <a:ext cx="6318563" cy="3733697"/>
          </a:xfrm>
          <a:prstGeom prst="rect">
            <a:avLst/>
          </a:prstGeom>
        </p:spPr>
      </p:pic>
      <p:sp>
        <p:nvSpPr>
          <p:cNvPr id="18" name="TextBox 17">
            <a:extLst>
              <a:ext uri="{FF2B5EF4-FFF2-40B4-BE49-F238E27FC236}">
                <a16:creationId xmlns:a16="http://schemas.microsoft.com/office/drawing/2014/main" id="{843F4D81-C562-C20D-8599-BABD38EB8F10}"/>
              </a:ext>
            </a:extLst>
          </p:cNvPr>
          <p:cNvSpPr txBox="1"/>
          <p:nvPr userDrawn="1"/>
        </p:nvSpPr>
        <p:spPr>
          <a:xfrm>
            <a:off x="7651798" y="5923336"/>
            <a:ext cx="3392512" cy="350855"/>
          </a:xfrm>
          <a:prstGeom prst="rect">
            <a:avLst/>
          </a:prstGeom>
          <a:noFill/>
        </p:spPr>
        <p:txBody>
          <a:bodyPr wrap="square" rtlCol="0">
            <a:noAutofit/>
          </a:bodyPr>
          <a:lstStyle/>
          <a:p>
            <a:pPr algn="r"/>
            <a:r>
              <a:rPr lang="en-US" sz="1400" b="1" spc="100" err="1">
                <a:solidFill>
                  <a:schemeClr val="bg2"/>
                </a:solidFill>
                <a:latin typeface="Arial"/>
                <a:cs typeface="Arial"/>
              </a:rPr>
              <a:t>www.rsginc.com</a:t>
            </a:r>
            <a:endParaRPr lang="en-US" sz="1400" b="1" spc="100">
              <a:solidFill>
                <a:schemeClr val="bg2"/>
              </a:solidFill>
              <a:latin typeface="Arial"/>
              <a:cs typeface="Arial"/>
            </a:endParaRPr>
          </a:p>
          <a:p>
            <a:pPr algn="r" defTabSz="914608">
              <a:tabLst>
                <a:tab pos="4665639" algn="l"/>
              </a:tabLst>
            </a:pPr>
            <a:endParaRPr lang="en-US" sz="1400" spc="100">
              <a:solidFill>
                <a:schemeClr val="bg2"/>
              </a:solidFill>
              <a:latin typeface="Arial"/>
              <a:cs typeface="Arial"/>
            </a:endParaRPr>
          </a:p>
        </p:txBody>
      </p:sp>
      <p:pic>
        <p:nvPicPr>
          <p:cNvPr id="32" name="Picture 31">
            <a:extLst>
              <a:ext uri="{FF2B5EF4-FFF2-40B4-BE49-F238E27FC236}">
                <a16:creationId xmlns:a16="http://schemas.microsoft.com/office/drawing/2014/main" id="{B458CF93-BD6E-7581-7E4A-4ECA97D7355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563029" y="2689581"/>
            <a:ext cx="1711127" cy="556632"/>
          </a:xfrm>
          <a:prstGeom prst="rect">
            <a:avLst/>
          </a:prstGeom>
        </p:spPr>
      </p:pic>
    </p:spTree>
    <p:extLst>
      <p:ext uri="{BB962C8B-B14F-4D97-AF65-F5344CB8AC3E}">
        <p14:creationId xmlns:p14="http://schemas.microsoft.com/office/powerpoint/2010/main" val="2407199629"/>
      </p:ext>
    </p:extLst>
  </p:cSld>
  <p:clrMapOvr>
    <a:masterClrMapping/>
  </p:clrMapOvr>
  <p:extLst>
    <p:ext uri="{DCECCB84-F9BA-43D5-87BE-67443E8EF086}">
      <p15:sldGuideLst xmlns:p15="http://schemas.microsoft.com/office/powerpoint/2012/main">
        <p15:guide id="1" pos="5496">
          <p15:clr>
            <a:srgbClr val="F26B43"/>
          </p15:clr>
        </p15:guide>
        <p15:guide id="2" pos="2184">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094720"/>
      </p:ext>
    </p:extLst>
  </p:cSld>
  <p:clrMapOvr>
    <a:masterClrMapping/>
  </p:clrMapOvr>
  <p:extLst>
    <p:ext uri="{DCECCB84-F9BA-43D5-87BE-67443E8EF086}">
      <p15:sldGuideLst xmlns:p15="http://schemas.microsoft.com/office/powerpoint/2012/main">
        <p15:guide id="1" pos="5496">
          <p15:clr>
            <a:srgbClr val="F26B43"/>
          </p15:clr>
        </p15:guide>
        <p15:guide id="2" pos="2184">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0"/>
          </p:nvPr>
        </p:nvSpPr>
        <p:spPr>
          <a:xfrm>
            <a:off x="789517" y="1436689"/>
            <a:ext cx="10792883" cy="2171044"/>
          </a:xfrm>
        </p:spPr>
        <p:txBody>
          <a:bodyPr/>
          <a:lstStyle>
            <a:lvl1pPr>
              <a:defRPr sz="2400">
                <a:solidFill>
                  <a:schemeClr val="tx2"/>
                </a:solidFill>
              </a:defRPr>
            </a:lvl1pPr>
            <a:lvl2pPr>
              <a:defRPr sz="20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867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361251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AF8034-2543-4D73-9A98-23E1E160E4F8}" type="datetime1">
              <a:rPr lang="en-US" smtClean="0"/>
              <a:t>7/21/2023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r>
              <a:rPr lang="en-US"/>
              <a:t>SANDAG ABM Project Workshop March 18-19, 2009</a:t>
            </a: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5D1B276-7E5F-4D77-A196-E52A17D50771}" type="slidenum">
              <a:rPr lang="en-US" smtClean="0"/>
              <a:pPr/>
              <a:t>‹#›</a:t>
            </a:fld>
            <a:endParaRPr lang="en-US"/>
          </a:p>
        </p:txBody>
      </p:sp>
    </p:spTree>
    <p:extLst>
      <p:ext uri="{BB962C8B-B14F-4D97-AF65-F5344CB8AC3E}">
        <p14:creationId xmlns:p14="http://schemas.microsoft.com/office/powerpoint/2010/main" val="27771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ivider_Dark-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10"/>
          <p:cNvSpPr/>
          <p:nvPr userDrawn="1"/>
        </p:nvSpPr>
        <p:spPr>
          <a:xfrm>
            <a:off x="-1" y="2833782"/>
            <a:ext cx="10815252"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p>
        </p:txBody>
      </p:sp>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pic>
        <p:nvPicPr>
          <p:cNvPr id="2" name="Picture 1" descr="A logo of a mountain&#10;&#10;Description automatically generated">
            <a:extLst>
              <a:ext uri="{FF2B5EF4-FFF2-40B4-BE49-F238E27FC236}">
                <a16:creationId xmlns:a16="http://schemas.microsoft.com/office/drawing/2014/main" id="{A5FE7DBE-5B4D-1F5D-F2F4-1AB09C8D72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3570" y="3145530"/>
            <a:ext cx="566939" cy="566939"/>
          </a:xfrm>
          <a:prstGeom prst="rect">
            <a:avLst/>
          </a:prstGeom>
        </p:spPr>
      </p:pic>
    </p:spTree>
    <p:extLst>
      <p:ext uri="{BB962C8B-B14F-4D97-AF65-F5344CB8AC3E}">
        <p14:creationId xmlns:p14="http://schemas.microsoft.com/office/powerpoint/2010/main" val="14752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83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1. Dark Title Slide">
    <p:bg>
      <p:bgPr>
        <a:solidFill>
          <a:schemeClr val="tx1"/>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49FCD27E-7095-C1F1-FAF3-F082C91692B5}"/>
              </a:ext>
            </a:extLst>
          </p:cNvPr>
          <p:cNvSpPr>
            <a:spLocks noGrp="1"/>
          </p:cNvSpPr>
          <p:nvPr>
            <p:ph type="body" sz="quarter" idx="11" hasCustomPrompt="1"/>
          </p:nvPr>
        </p:nvSpPr>
        <p:spPr>
          <a:xfrm>
            <a:off x="850899" y="5874684"/>
            <a:ext cx="5742941" cy="290286"/>
          </a:xfrm>
          <a:prstGeom prst="rect">
            <a:avLst/>
          </a:prstGeom>
        </p:spPr>
        <p:txBody>
          <a:bodyPr lIns="0" rIns="0" anchor="ctr" anchorCtr="0">
            <a:spAutoFit/>
          </a:bodyPr>
          <a:lstStyle>
            <a:lvl1pPr marL="0" indent="0">
              <a:buNone/>
              <a:defRPr sz="1200">
                <a:solidFill>
                  <a:schemeClr val="bg1"/>
                </a:solidFill>
              </a:defRPr>
            </a:lvl1pPr>
            <a:lvl2pPr marL="457200" indent="0">
              <a:buNone/>
              <a:defRPr sz="1200">
                <a:solidFill>
                  <a:schemeClr val="bg2"/>
                </a:solidFill>
              </a:defRPr>
            </a:lvl2pPr>
          </a:lstStyle>
          <a:p>
            <a:pPr lvl="0"/>
            <a:r>
              <a:rPr lang="en-US"/>
              <a:t>Click to Add Presenter(s) Name</a:t>
            </a:r>
          </a:p>
        </p:txBody>
      </p:sp>
      <p:pic>
        <p:nvPicPr>
          <p:cNvPr id="6" name="Picture 5">
            <a:extLst>
              <a:ext uri="{FF2B5EF4-FFF2-40B4-BE49-F238E27FC236}">
                <a16:creationId xmlns:a16="http://schemas.microsoft.com/office/drawing/2014/main" id="{1797F270-A2B4-8364-FC2E-0AAB0EC530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707525" y="3232308"/>
            <a:ext cx="1701209" cy="546177"/>
          </a:xfrm>
          <a:prstGeom prst="rect">
            <a:avLst/>
          </a:prstGeom>
        </p:spPr>
      </p:pic>
      <p:sp>
        <p:nvSpPr>
          <p:cNvPr id="5" name="Text Placeholder 18">
            <a:extLst>
              <a:ext uri="{FF2B5EF4-FFF2-40B4-BE49-F238E27FC236}">
                <a16:creationId xmlns:a16="http://schemas.microsoft.com/office/drawing/2014/main" id="{94DCB2F8-3D31-92DA-EED3-DBC6BBC632C7}"/>
              </a:ext>
            </a:extLst>
          </p:cNvPr>
          <p:cNvSpPr>
            <a:spLocks noGrp="1"/>
          </p:cNvSpPr>
          <p:nvPr>
            <p:ph type="body" sz="quarter" idx="12" hasCustomPrompt="1"/>
          </p:nvPr>
        </p:nvSpPr>
        <p:spPr>
          <a:xfrm>
            <a:off x="850899" y="5674462"/>
            <a:ext cx="5742941" cy="192938"/>
          </a:xfrm>
          <a:prstGeom prst="rect">
            <a:avLst/>
          </a:prstGeom>
        </p:spPr>
        <p:txBody>
          <a:bodyPr lIns="0" tIns="0" rIns="0" bIns="0" anchor="ctr" anchorCtr="0">
            <a:spAutoFit/>
          </a:bodyPr>
          <a:lstStyle>
            <a:lvl1pPr marL="0" indent="0">
              <a:spcBef>
                <a:spcPts val="600"/>
              </a:spcBef>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a:t>Click to Add Date</a:t>
            </a:r>
          </a:p>
        </p:txBody>
      </p:sp>
      <p:sp>
        <p:nvSpPr>
          <p:cNvPr id="7" name="Google Shape;30;p7">
            <a:extLst>
              <a:ext uri="{FF2B5EF4-FFF2-40B4-BE49-F238E27FC236}">
                <a16:creationId xmlns:a16="http://schemas.microsoft.com/office/drawing/2014/main" id="{2CECDA5D-E574-98D4-0D4B-40911EB01B15}"/>
              </a:ext>
            </a:extLst>
          </p:cNvPr>
          <p:cNvSpPr txBox="1">
            <a:spLocks noGrp="1"/>
          </p:cNvSpPr>
          <p:nvPr>
            <p:ph type="subTitle" idx="1" hasCustomPrompt="1"/>
          </p:nvPr>
        </p:nvSpPr>
        <p:spPr>
          <a:xfrm>
            <a:off x="850899" y="3152152"/>
            <a:ext cx="4625341" cy="350865"/>
          </a:xfrm>
          <a:prstGeom prst="rect">
            <a:avLst/>
          </a:prstGeom>
        </p:spPr>
        <p:txBody>
          <a:bodyPr spcFirstLastPara="1" wrap="square" lIns="0" tIns="0" rIns="0" bIns="0" anchor="t" anchorCtr="0">
            <a:spAutoFit/>
          </a:bodyPr>
          <a:lstStyle>
            <a:lvl1pPr marL="0" lvl="0" rtl="0">
              <a:spcBef>
                <a:spcPts val="0"/>
              </a:spcBef>
              <a:spcAft>
                <a:spcPts val="0"/>
              </a:spcAft>
              <a:buNone/>
              <a:defRPr>
                <a:solidFill>
                  <a:schemeClr val="bg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add Presentation Subtitle</a:t>
            </a:r>
            <a:endParaRPr/>
          </a:p>
        </p:txBody>
      </p:sp>
      <p:sp>
        <p:nvSpPr>
          <p:cNvPr id="9" name="Google Shape;31;p7">
            <a:extLst>
              <a:ext uri="{FF2B5EF4-FFF2-40B4-BE49-F238E27FC236}">
                <a16:creationId xmlns:a16="http://schemas.microsoft.com/office/drawing/2014/main" id="{68547EE5-F183-04D0-8601-27012AAF9CB4}"/>
              </a:ext>
            </a:extLst>
          </p:cNvPr>
          <p:cNvSpPr txBox="1">
            <a:spLocks noGrp="1"/>
          </p:cNvSpPr>
          <p:nvPr>
            <p:ph type="title" hasCustomPrompt="1"/>
          </p:nvPr>
        </p:nvSpPr>
        <p:spPr>
          <a:xfrm>
            <a:off x="850899" y="1496477"/>
            <a:ext cx="5539741" cy="1231106"/>
          </a:xfrm>
          <a:prstGeom prst="rect">
            <a:avLst/>
          </a:prstGeom>
        </p:spPr>
        <p:txBody>
          <a:bodyPr spcFirstLastPara="1" wrap="square" lIns="0" tIns="0" rIns="0" bIns="0" anchor="t" anchorCtr="0">
            <a:spAutoFit/>
          </a:bodyPr>
          <a:lstStyle>
            <a:lvl1pPr lvl="0" rtl="0">
              <a:lnSpc>
                <a:spcPct val="100000"/>
              </a:lnSpc>
              <a:spcBef>
                <a:spcPts val="0"/>
              </a:spcBef>
              <a:spcAft>
                <a:spcPts val="0"/>
              </a:spcAft>
              <a:buNone/>
              <a:defRPr sz="4000">
                <a:solidFill>
                  <a:schemeClr val="bg1"/>
                </a:solidFill>
              </a:defRPr>
            </a:lvl1pPr>
            <a:lvl2pPr lvl="1" rtl="0">
              <a:spcBef>
                <a:spcPts val="0"/>
              </a:spcBef>
              <a:spcAft>
                <a:spcPts val="0"/>
              </a:spcAft>
              <a:buNone/>
              <a:defRPr sz="6000">
                <a:solidFill>
                  <a:srgbClr val="FFFFFF"/>
                </a:solidFill>
              </a:defRPr>
            </a:lvl2pPr>
            <a:lvl3pPr lvl="2" rtl="0">
              <a:spcBef>
                <a:spcPts val="0"/>
              </a:spcBef>
              <a:spcAft>
                <a:spcPts val="0"/>
              </a:spcAft>
              <a:buNone/>
              <a:defRPr sz="6000">
                <a:solidFill>
                  <a:srgbClr val="FFFFFF"/>
                </a:solidFill>
              </a:defRPr>
            </a:lvl3pPr>
            <a:lvl4pPr lvl="3" rtl="0">
              <a:spcBef>
                <a:spcPts val="0"/>
              </a:spcBef>
              <a:spcAft>
                <a:spcPts val="0"/>
              </a:spcAft>
              <a:buNone/>
              <a:defRPr sz="6000">
                <a:solidFill>
                  <a:srgbClr val="FFFFFF"/>
                </a:solidFill>
              </a:defRPr>
            </a:lvl4pPr>
            <a:lvl5pPr lvl="4" rtl="0">
              <a:spcBef>
                <a:spcPts val="0"/>
              </a:spcBef>
              <a:spcAft>
                <a:spcPts val="0"/>
              </a:spcAft>
              <a:buNone/>
              <a:defRPr sz="6000">
                <a:solidFill>
                  <a:srgbClr val="FFFFFF"/>
                </a:solidFill>
              </a:defRPr>
            </a:lvl5pPr>
            <a:lvl6pPr lvl="5" rtl="0">
              <a:spcBef>
                <a:spcPts val="0"/>
              </a:spcBef>
              <a:spcAft>
                <a:spcPts val="0"/>
              </a:spcAft>
              <a:buNone/>
              <a:defRPr sz="6000">
                <a:solidFill>
                  <a:srgbClr val="FFFFFF"/>
                </a:solidFill>
              </a:defRPr>
            </a:lvl6pPr>
            <a:lvl7pPr lvl="6" rtl="0">
              <a:spcBef>
                <a:spcPts val="0"/>
              </a:spcBef>
              <a:spcAft>
                <a:spcPts val="0"/>
              </a:spcAft>
              <a:buNone/>
              <a:defRPr sz="6000">
                <a:solidFill>
                  <a:srgbClr val="FFFFFF"/>
                </a:solidFill>
              </a:defRPr>
            </a:lvl7pPr>
            <a:lvl8pPr lvl="7" rtl="0">
              <a:spcBef>
                <a:spcPts val="0"/>
              </a:spcBef>
              <a:spcAft>
                <a:spcPts val="0"/>
              </a:spcAft>
              <a:buNone/>
              <a:defRPr sz="6000">
                <a:solidFill>
                  <a:srgbClr val="FFFFFF"/>
                </a:solidFill>
              </a:defRPr>
            </a:lvl8pPr>
            <a:lvl9pPr lvl="8" rtl="0">
              <a:spcBef>
                <a:spcPts val="0"/>
              </a:spcBef>
              <a:spcAft>
                <a:spcPts val="0"/>
              </a:spcAft>
              <a:buNone/>
              <a:defRPr sz="6000">
                <a:solidFill>
                  <a:srgbClr val="FFFFFF"/>
                </a:solidFill>
              </a:defRPr>
            </a:lvl9pPr>
          </a:lstStyle>
          <a:p>
            <a:r>
              <a:rPr lang="en-US"/>
              <a:t>Click To Add Presentation Title</a:t>
            </a:r>
            <a:endParaRPr/>
          </a:p>
        </p:txBody>
      </p:sp>
      <p:grpSp>
        <p:nvGrpSpPr>
          <p:cNvPr id="2" name="Group 1">
            <a:extLst>
              <a:ext uri="{FF2B5EF4-FFF2-40B4-BE49-F238E27FC236}">
                <a16:creationId xmlns:a16="http://schemas.microsoft.com/office/drawing/2014/main" id="{979BF660-CF08-1AC3-FB4E-FCC6B5DA87D5}"/>
              </a:ext>
            </a:extLst>
          </p:cNvPr>
          <p:cNvGrpSpPr/>
          <p:nvPr userDrawn="1"/>
        </p:nvGrpSpPr>
        <p:grpSpPr>
          <a:xfrm>
            <a:off x="3031209" y="1600200"/>
            <a:ext cx="9145351" cy="5257800"/>
            <a:chOff x="1377056" y="652144"/>
            <a:chExt cx="13180133" cy="7577456"/>
          </a:xfrm>
        </p:grpSpPr>
        <p:sp>
          <p:nvSpPr>
            <p:cNvPr id="3" name="Triangle 2">
              <a:extLst>
                <a:ext uri="{FF2B5EF4-FFF2-40B4-BE49-F238E27FC236}">
                  <a16:creationId xmlns:a16="http://schemas.microsoft.com/office/drawing/2014/main" id="{F93C618B-4931-E5D3-0A17-5CADFA00D481}"/>
                </a:ext>
              </a:extLst>
            </p:cNvPr>
            <p:cNvSpPr/>
            <p:nvPr/>
          </p:nvSpPr>
          <p:spPr>
            <a:xfrm>
              <a:off x="6288365" y="3057984"/>
              <a:ext cx="8268824" cy="517161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91B00FB1-5369-CC1F-84D8-6F1C639E8D70}"/>
                </a:ext>
              </a:extLst>
            </p:cNvPr>
            <p:cNvSpPr/>
            <p:nvPr/>
          </p:nvSpPr>
          <p:spPr>
            <a:xfrm>
              <a:off x="1377056" y="652144"/>
              <a:ext cx="10564658" cy="6607513"/>
            </a:xfrm>
            <a:prstGeom prst="triangle">
              <a:avLst/>
            </a:prstGeom>
            <a:gradFill>
              <a:gsLst>
                <a:gs pos="0">
                  <a:srgbClr val="DCDDDE"/>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29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 Basic Text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548958"/>
            <a:ext cx="1051560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14" name="Text Placeholder 13">
            <a:extLst>
              <a:ext uri="{FF2B5EF4-FFF2-40B4-BE49-F238E27FC236}">
                <a16:creationId xmlns:a16="http://schemas.microsoft.com/office/drawing/2014/main" id="{9034309F-E676-50A0-CFF5-D89738F86B08}"/>
              </a:ext>
            </a:extLst>
          </p:cNvPr>
          <p:cNvSpPr>
            <a:spLocks noGrp="1"/>
          </p:cNvSpPr>
          <p:nvPr>
            <p:ph type="body" sz="quarter" idx="11" hasCustomPrompt="1"/>
          </p:nvPr>
        </p:nvSpPr>
        <p:spPr>
          <a:xfrm>
            <a:off x="838200" y="1143000"/>
            <a:ext cx="1051560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Tree>
    <p:extLst>
      <p:ext uri="{BB962C8B-B14F-4D97-AF65-F5344CB8AC3E}">
        <p14:creationId xmlns:p14="http://schemas.microsoft.com/office/powerpoint/2010/main" val="3813008416"/>
      </p:ext>
    </p:extLst>
  </p:cSld>
  <p:clrMapOvr>
    <a:masterClrMapping/>
  </p:clrMapOvr>
  <p:extLst>
    <p:ext uri="{DCECCB84-F9BA-43D5-87BE-67443E8EF086}">
      <p15:sldGuideLst xmlns:p15="http://schemas.microsoft.com/office/powerpoint/2012/main">
        <p15:guide id="1" orient="horz" pos="3888">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 Basic Text Layout w/Section Label">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548958"/>
            <a:ext cx="10515600" cy="542521"/>
          </a:xfrm>
          <a:prstGeom prst="rect">
            <a:avLst/>
          </a:prstGeom>
        </p:spPr>
        <p:txBody>
          <a:bodyPr vert="horz" wrap="square" lIns="0" tIns="45720" rIns="0" bIns="45720" rtlCol="0" anchor="t">
            <a:spAutoFit/>
          </a:bodyPr>
          <a:lstStyle>
            <a:lvl1pPr>
              <a:lnSpc>
                <a:spcPct val="100000"/>
              </a:lnSpc>
              <a:defRPr>
                <a:solidFill>
                  <a:srgbClr val="48484A"/>
                </a:solidFill>
              </a:defRPr>
            </a:lvl1pPr>
          </a:lstStyle>
          <a:p>
            <a:r>
              <a:rPr lang="en-US"/>
              <a:t>Click to Add Slide Title</a:t>
            </a:r>
          </a:p>
        </p:txBody>
      </p:sp>
      <p:sp>
        <p:nvSpPr>
          <p:cNvPr id="14" name="Text Placeholder 13">
            <a:extLst>
              <a:ext uri="{FF2B5EF4-FFF2-40B4-BE49-F238E27FC236}">
                <a16:creationId xmlns:a16="http://schemas.microsoft.com/office/drawing/2014/main" id="{9034309F-E676-50A0-CFF5-D89738F86B08}"/>
              </a:ext>
            </a:extLst>
          </p:cNvPr>
          <p:cNvSpPr>
            <a:spLocks noGrp="1"/>
          </p:cNvSpPr>
          <p:nvPr>
            <p:ph type="body" sz="quarter" idx="11" hasCustomPrompt="1"/>
          </p:nvPr>
        </p:nvSpPr>
        <p:spPr>
          <a:xfrm>
            <a:off x="838200" y="1143000"/>
            <a:ext cx="1051560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
        <p:nvSpPr>
          <p:cNvPr id="4" name="Text Placeholder 13">
            <a:extLst>
              <a:ext uri="{FF2B5EF4-FFF2-40B4-BE49-F238E27FC236}">
                <a16:creationId xmlns:a16="http://schemas.microsoft.com/office/drawing/2014/main" id="{73B4A60C-7BA2-B560-2EEF-139DAF30216C}"/>
              </a:ext>
            </a:extLst>
          </p:cNvPr>
          <p:cNvSpPr>
            <a:spLocks noGrp="1"/>
          </p:cNvSpPr>
          <p:nvPr>
            <p:ph type="body" sz="quarter" idx="12" hasCustomPrompt="1"/>
          </p:nvPr>
        </p:nvSpPr>
        <p:spPr>
          <a:xfrm>
            <a:off x="9000565" y="308257"/>
            <a:ext cx="3523130" cy="225143"/>
          </a:xfrm>
          <a:prstGeom prst="roundRect">
            <a:avLst>
              <a:gd name="adj" fmla="val 50000"/>
            </a:avLst>
          </a:prstGeom>
          <a:ln>
            <a:solidFill>
              <a:srgbClr val="77787B"/>
            </a:solidFill>
          </a:ln>
        </p:spPr>
        <p:txBody>
          <a:bodyPr wrap="square" lIns="91440" tIns="0" rIns="1143000" bIns="0" anchor="ctr" anchorCtr="0">
            <a:spAutoFit/>
          </a:bodyPr>
          <a:lstStyle>
            <a:lvl1pPr marL="0" algn="r">
              <a:lnSpc>
                <a:spcPct val="114000"/>
              </a:lnSpc>
              <a:spcBef>
                <a:spcPts val="800"/>
              </a:spcBef>
              <a:defRPr sz="1000" b="0" i="0">
                <a:solidFill>
                  <a:srgbClr val="77787B"/>
                </a:solidFill>
                <a:latin typeface="Arial Narrow" panose="020B0604020202020204" pitchFamily="34" charset="0"/>
                <a:cs typeface="Arial Narrow" panose="020B0604020202020204" pitchFamily="34" charset="0"/>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SECTION/CHAPTER LABEL</a:t>
            </a:r>
          </a:p>
        </p:txBody>
      </p:sp>
    </p:spTree>
    <p:extLst>
      <p:ext uri="{BB962C8B-B14F-4D97-AF65-F5344CB8AC3E}">
        <p14:creationId xmlns:p14="http://schemas.microsoft.com/office/powerpoint/2010/main" val="239856352"/>
      </p:ext>
    </p:extLst>
  </p:cSld>
  <p:clrMapOvr>
    <a:masterClrMapping/>
  </p:clrMapOvr>
  <p:extLst>
    <p:ext uri="{DCECCB84-F9BA-43D5-87BE-67443E8EF086}">
      <p15:sldGuideLst xmlns:p15="http://schemas.microsoft.com/office/powerpoint/2012/main">
        <p15:guide id="1" orient="horz" pos="3888">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 Basic Text Layout w/ Subtit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524B870-2723-ED1E-1185-6DE6B4621613}"/>
              </a:ext>
            </a:extLst>
          </p:cNvPr>
          <p:cNvSpPr>
            <a:spLocks noGrp="1"/>
          </p:cNvSpPr>
          <p:nvPr>
            <p:ph type="title" hasCustomPrompt="1"/>
          </p:nvPr>
        </p:nvSpPr>
        <p:spPr>
          <a:xfrm>
            <a:off x="838200" y="548958"/>
            <a:ext cx="10515600" cy="542521"/>
          </a:xfrm>
          <a:prstGeom prst="rect">
            <a:avLst/>
          </a:prstGeom>
        </p:spPr>
        <p:txBody>
          <a:bodyPr vert="horz" wrap="square" lIns="0" tIns="45720" rIns="0" bIns="45720" rtlCol="0" anchor="t">
            <a:spAutoFit/>
          </a:bodyPr>
          <a:lstStyle>
            <a:lvl1pPr>
              <a:lnSpc>
                <a:spcPct val="100000"/>
              </a:lnSpc>
              <a:defRPr>
                <a:solidFill>
                  <a:schemeClr val="tx1"/>
                </a:solidFill>
              </a:defRPr>
            </a:lvl1pPr>
          </a:lstStyle>
          <a:p>
            <a:r>
              <a:rPr lang="en-US"/>
              <a:t>Click to Add Slide Title</a:t>
            </a:r>
          </a:p>
        </p:txBody>
      </p:sp>
      <p:sp>
        <p:nvSpPr>
          <p:cNvPr id="12" name="Text Placeholder 11">
            <a:extLst>
              <a:ext uri="{FF2B5EF4-FFF2-40B4-BE49-F238E27FC236}">
                <a16:creationId xmlns:a16="http://schemas.microsoft.com/office/drawing/2014/main" id="{5BFC07B1-4A2C-BFFE-299F-BE8A479401E8}"/>
              </a:ext>
            </a:extLst>
          </p:cNvPr>
          <p:cNvSpPr>
            <a:spLocks noGrp="1"/>
          </p:cNvSpPr>
          <p:nvPr>
            <p:ph type="body" sz="quarter" idx="10" hasCustomPrompt="1"/>
          </p:nvPr>
        </p:nvSpPr>
        <p:spPr>
          <a:xfrm>
            <a:off x="838200" y="1600200"/>
            <a:ext cx="10515600" cy="413896"/>
          </a:xfrm>
        </p:spPr>
        <p:txBody>
          <a:bodyPr wrap="square">
            <a:spAutoFit/>
          </a:bodyPr>
          <a:lstStyle>
            <a:lvl1pPr marL="0">
              <a:lnSpc>
                <a:spcPct val="100000"/>
              </a:lnSpc>
              <a:defRPr b="1" i="0">
                <a:solidFill>
                  <a:schemeClr val="bg2"/>
                </a:solidFill>
                <a:latin typeface="Arial" panose="020B0604020202020204" pitchFamily="34" charset="0"/>
                <a:cs typeface="Arial" panose="020B0604020202020204" pitchFamily="34" charset="0"/>
              </a:defRPr>
            </a:lvl1pPr>
          </a:lstStyle>
          <a:p>
            <a:pPr lvl="0"/>
            <a:r>
              <a:rPr lang="en-US"/>
              <a:t>Click to edit Subtitle</a:t>
            </a:r>
          </a:p>
        </p:txBody>
      </p:sp>
      <p:sp>
        <p:nvSpPr>
          <p:cNvPr id="14" name="Text Placeholder 13">
            <a:extLst>
              <a:ext uri="{FF2B5EF4-FFF2-40B4-BE49-F238E27FC236}">
                <a16:creationId xmlns:a16="http://schemas.microsoft.com/office/drawing/2014/main" id="{9034309F-E676-50A0-CFF5-D89738F86B08}"/>
              </a:ext>
            </a:extLst>
          </p:cNvPr>
          <p:cNvSpPr>
            <a:spLocks noGrp="1"/>
          </p:cNvSpPr>
          <p:nvPr>
            <p:ph type="body" sz="quarter" idx="11" hasCustomPrompt="1"/>
          </p:nvPr>
        </p:nvSpPr>
        <p:spPr>
          <a:xfrm>
            <a:off x="838200" y="2057400"/>
            <a:ext cx="10515600" cy="285271"/>
          </a:xfrm>
        </p:spPr>
        <p:txBody>
          <a:bodyPr wrap="square">
            <a:spAutoFit/>
          </a:bodyPr>
          <a:lstStyle>
            <a:lvl1pPr marL="0">
              <a:lnSpc>
                <a:spcPct val="114000"/>
              </a:lnSpc>
              <a:spcBef>
                <a:spcPts val="800"/>
              </a:spcBef>
              <a:defRPr sz="1200">
                <a:solidFill>
                  <a:srgbClr val="48484A"/>
                </a:solidFill>
              </a:defRPr>
            </a:lvl1pPr>
            <a:lvl2pPr marL="0">
              <a:lnSpc>
                <a:spcPct val="114000"/>
              </a:lnSpc>
              <a:spcBef>
                <a:spcPts val="600"/>
              </a:spcBef>
              <a:defRPr>
                <a:solidFill>
                  <a:srgbClr val="48484A"/>
                </a:solidFill>
              </a:defRPr>
            </a:lvl2pPr>
            <a:lvl3pPr marL="0">
              <a:lnSpc>
                <a:spcPct val="114000"/>
              </a:lnSpc>
              <a:spcBef>
                <a:spcPts val="600"/>
              </a:spcBef>
              <a:defRPr>
                <a:solidFill>
                  <a:srgbClr val="48484A"/>
                </a:solidFill>
              </a:defRPr>
            </a:lvl3pPr>
            <a:lvl4pPr marL="0">
              <a:lnSpc>
                <a:spcPct val="114000"/>
              </a:lnSpc>
              <a:spcBef>
                <a:spcPts val="600"/>
              </a:spcBef>
              <a:defRPr>
                <a:solidFill>
                  <a:srgbClr val="48484A"/>
                </a:solidFill>
              </a:defRPr>
            </a:lvl4pPr>
            <a:lvl5pPr marL="0">
              <a:lnSpc>
                <a:spcPct val="114000"/>
              </a:lnSpc>
              <a:spcBef>
                <a:spcPts val="600"/>
              </a:spcBef>
              <a:defRPr>
                <a:solidFill>
                  <a:srgbClr val="48484A"/>
                </a:solidFill>
              </a:defRPr>
            </a:lvl5pPr>
          </a:lstStyle>
          <a:p>
            <a:pPr lvl="0"/>
            <a:r>
              <a:rPr lang="en-US"/>
              <a:t>Click to edit body copy</a:t>
            </a:r>
          </a:p>
        </p:txBody>
      </p:sp>
    </p:spTree>
    <p:extLst>
      <p:ext uri="{BB962C8B-B14F-4D97-AF65-F5344CB8AC3E}">
        <p14:creationId xmlns:p14="http://schemas.microsoft.com/office/powerpoint/2010/main" val="2289690445"/>
      </p:ext>
    </p:extLst>
  </p:cSld>
  <p:clrMapOvr>
    <a:masterClrMapping/>
  </p:clrMapOvr>
  <p:extLst>
    <p:ext uri="{DCECCB84-F9BA-43D5-87BE-67443E8EF086}">
      <p15:sldGuideLst xmlns:p15="http://schemas.microsoft.com/office/powerpoint/2012/main">
        <p15:guide id="1" orient="horz" pos="3888">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5.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222" y="274638"/>
            <a:ext cx="10792177" cy="960728"/>
          </a:xfrm>
          <a:prstGeom prst="rect">
            <a:avLst/>
          </a:prstGeom>
        </p:spPr>
        <p:txBody>
          <a:bodyPr vert="horz" lIns="91440" tIns="45720" rIns="91440" bIns="45720" rtlCol="0" anchor="ctr">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636077"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 y="6222735"/>
            <a:ext cx="12191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11276344" y="6396942"/>
            <a:ext cx="508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a:solidFill>
                <a:schemeClr val="tx2"/>
              </a:solidFill>
            </a:endParaRPr>
          </a:p>
        </p:txBody>
      </p:sp>
      <p:pic>
        <p:nvPicPr>
          <p:cNvPr id="6" name="Picture 5" descr="A logo of a mountain&#10;&#10;Description automatically generated">
            <a:extLst>
              <a:ext uri="{FF2B5EF4-FFF2-40B4-BE49-F238E27FC236}">
                <a16:creationId xmlns:a16="http://schemas.microsoft.com/office/drawing/2014/main" id="{39282A38-3573-699E-694F-BFC3F471CC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432119"/>
            <a:ext cx="313678" cy="313678"/>
          </a:xfrm>
          <a:prstGeom prst="rect">
            <a:avLst/>
          </a:prstGeom>
        </p:spPr>
      </p:pic>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75" r:id="rId3"/>
    <p:sldLayoutId id="2147483676" r:id="rId4"/>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548958"/>
            <a:ext cx="10515600" cy="542521"/>
          </a:xfrm>
          <a:prstGeom prst="rect">
            <a:avLst/>
          </a:prstGeom>
        </p:spPr>
        <p:txBody>
          <a:bodyPr vert="horz" lIns="0" tIns="45720" rIns="0" bIns="45720" rtlCol="0" anchor="t">
            <a:spAutoFit/>
          </a:bodyPr>
          <a:lstStyle/>
          <a:p>
            <a:r>
              <a:rPr lang="en-US"/>
              <a:t>Click to edit Master title style</a:t>
            </a:r>
          </a:p>
        </p:txBody>
      </p:sp>
      <p:sp>
        <p:nvSpPr>
          <p:cNvPr id="15" name="TextBox 14"/>
          <p:cNvSpPr txBox="1"/>
          <p:nvPr/>
        </p:nvSpPr>
        <p:spPr>
          <a:xfrm>
            <a:off x="11001375" y="6425090"/>
            <a:ext cx="508000" cy="215444"/>
          </a:xfrm>
          <a:prstGeom prst="rect">
            <a:avLst/>
          </a:prstGeom>
          <a:noFill/>
        </p:spPr>
        <p:txBody>
          <a:bodyPr wrap="square" rtlCol="0" anchor="ctr" anchorCtr="1">
            <a:spAutoFit/>
          </a:bodyPr>
          <a:lstStyle/>
          <a:p>
            <a:pPr algn="l"/>
            <a:fld id="{6AFB2962-CD7A-BA4A-83EB-E335D01B9653}" type="slidenum">
              <a:rPr lang="en-US" sz="800" smtClean="0">
                <a:solidFill>
                  <a:srgbClr val="77787B"/>
                </a:solidFill>
              </a:rPr>
              <a:pPr algn="l"/>
              <a:t>‹#›</a:t>
            </a:fld>
            <a:endParaRPr lang="en-US" sz="800">
              <a:solidFill>
                <a:srgbClr val="77787B"/>
              </a:solidFill>
            </a:endParaRPr>
          </a:p>
        </p:txBody>
      </p:sp>
      <p:sp>
        <p:nvSpPr>
          <p:cNvPr id="5" name="Text Placeholder 4">
            <a:extLst>
              <a:ext uri="{FF2B5EF4-FFF2-40B4-BE49-F238E27FC236}">
                <a16:creationId xmlns:a16="http://schemas.microsoft.com/office/drawing/2014/main" id="{738E668A-37BC-FC5D-7F3E-0788EB0360F6}"/>
              </a:ext>
            </a:extLst>
          </p:cNvPr>
          <p:cNvSpPr>
            <a:spLocks noGrp="1"/>
          </p:cNvSpPr>
          <p:nvPr>
            <p:ph type="body" idx="1"/>
          </p:nvPr>
        </p:nvSpPr>
        <p:spPr>
          <a:xfrm>
            <a:off x="838200" y="1600200"/>
            <a:ext cx="10515600" cy="1435136"/>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text, clipart&#10;&#10;Description automatically generated">
            <a:extLst>
              <a:ext uri="{FF2B5EF4-FFF2-40B4-BE49-F238E27FC236}">
                <a16:creationId xmlns:a16="http://schemas.microsoft.com/office/drawing/2014/main" id="{986C92E4-0A3A-C23B-36EE-D6240BEFAC74}"/>
              </a:ext>
            </a:extLst>
          </p:cNvPr>
          <p:cNvPicPr>
            <a:picLocks noChangeAspect="1"/>
          </p:cNvPicPr>
          <p:nvPr userDrawn="1"/>
        </p:nvPicPr>
        <p:blipFill>
          <a:blip r:embed="rId21" cstate="print">
            <a:alphaModFix/>
            <a:extLst>
              <a:ext uri="{28A0092B-C50C-407E-A947-70E740481C1C}">
                <a14:useLocalDpi xmlns:a14="http://schemas.microsoft.com/office/drawing/2010/main"/>
              </a:ext>
            </a:extLst>
          </a:blip>
          <a:stretch>
            <a:fillRect/>
          </a:stretch>
        </p:blipFill>
        <p:spPr>
          <a:xfrm>
            <a:off x="819668" y="6404406"/>
            <a:ext cx="801152" cy="260616"/>
          </a:xfrm>
          <a:prstGeom prst="rect">
            <a:avLst/>
          </a:prstGeom>
        </p:spPr>
      </p:pic>
    </p:spTree>
    <p:extLst>
      <p:ext uri="{BB962C8B-B14F-4D97-AF65-F5344CB8AC3E}">
        <p14:creationId xmlns:p14="http://schemas.microsoft.com/office/powerpoint/2010/main" val="238308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457200" rtl="0" eaLnBrk="1" latinLnBrk="0" hangingPunct="1">
        <a:lnSpc>
          <a:spcPct val="100000"/>
        </a:lnSpc>
        <a:spcBef>
          <a:spcPct val="0"/>
        </a:spcBef>
        <a:buNone/>
        <a:defRPr sz="2800" b="1" kern="1200" baseline="0">
          <a:solidFill>
            <a:schemeClr val="tx1"/>
          </a:solidFill>
          <a:latin typeface="+mj-lt"/>
          <a:ea typeface="+mj-ea"/>
          <a:cs typeface="+mj-cs"/>
        </a:defRPr>
      </a:lvl1pPr>
    </p:titleStyle>
    <p:bodyStyle>
      <a:lvl1pPr marL="0" indent="0" algn="l" defTabSz="457200" rtl="0" eaLnBrk="1" latinLnBrk="0" hangingPunct="1">
        <a:lnSpc>
          <a:spcPct val="114000"/>
        </a:lnSpc>
        <a:spcBef>
          <a:spcPts val="800"/>
        </a:spcBef>
        <a:buFontTx/>
        <a:buNone/>
        <a:defRPr sz="2000" kern="1200">
          <a:solidFill>
            <a:schemeClr val="tx1"/>
          </a:solidFill>
          <a:latin typeface="+mn-lt"/>
          <a:ea typeface="+mn-ea"/>
          <a:cs typeface="+mn-cs"/>
        </a:defRPr>
      </a:lvl1pPr>
      <a:lvl2pPr marL="0" indent="0" algn="l" defTabSz="457200" rtl="0" eaLnBrk="1" latinLnBrk="0" hangingPunct="1">
        <a:lnSpc>
          <a:spcPct val="114000"/>
        </a:lnSpc>
        <a:spcBef>
          <a:spcPts val="800"/>
        </a:spcBef>
        <a:buClr>
          <a:schemeClr val="bg2"/>
        </a:buClr>
        <a:buFontTx/>
        <a:buNone/>
        <a:defRPr sz="1600" kern="1200">
          <a:solidFill>
            <a:schemeClr val="tx1"/>
          </a:solidFill>
          <a:latin typeface="+mn-lt"/>
          <a:ea typeface="+mn-ea"/>
          <a:cs typeface="+mn-cs"/>
        </a:defRPr>
      </a:lvl2pPr>
      <a:lvl3pPr marL="0" indent="-228600" algn="l" defTabSz="457200" rtl="0" eaLnBrk="1" latinLnBrk="0" hangingPunct="1">
        <a:lnSpc>
          <a:spcPct val="114000"/>
        </a:lnSpc>
        <a:spcBef>
          <a:spcPts val="800"/>
        </a:spcBef>
        <a:buFont typeface="Arial"/>
        <a:buChar char="•"/>
        <a:defRPr sz="1200" kern="1200">
          <a:solidFill>
            <a:schemeClr val="tx1"/>
          </a:solidFill>
          <a:latin typeface="+mn-lt"/>
          <a:ea typeface="+mn-ea"/>
          <a:cs typeface="+mn-cs"/>
        </a:defRPr>
      </a:lvl3pPr>
      <a:lvl4pPr marL="0" indent="-228600" algn="l" defTabSz="457200" rtl="0" eaLnBrk="1" latinLnBrk="0" hangingPunct="1">
        <a:lnSpc>
          <a:spcPct val="114000"/>
        </a:lnSpc>
        <a:spcBef>
          <a:spcPts val="800"/>
        </a:spcBef>
        <a:buFont typeface="Arial"/>
        <a:buChar char="–"/>
        <a:defRPr sz="1200" kern="1200">
          <a:solidFill>
            <a:schemeClr val="tx1"/>
          </a:solidFill>
          <a:latin typeface="+mn-lt"/>
          <a:ea typeface="+mn-ea"/>
          <a:cs typeface="+mn-cs"/>
        </a:defRPr>
      </a:lvl4pPr>
      <a:lvl5pPr marL="1828800" indent="0" algn="l" defTabSz="457200" rtl="0" eaLnBrk="1" latinLnBrk="0" hangingPunct="1">
        <a:spcBef>
          <a:spcPct val="20000"/>
        </a:spcBef>
        <a:buFontTx/>
        <a:buNone/>
        <a:defRPr sz="1000" b="0" i="0" kern="1200">
          <a:solidFill>
            <a:schemeClr val="tx2"/>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528">
          <p15:clr>
            <a:srgbClr val="A4A3A4"/>
          </p15:clr>
        </p15:guide>
        <p15:guide id="5" pos="7152">
          <p15:clr>
            <a:srgbClr val="A4A3A4"/>
          </p15:clr>
        </p15:guide>
        <p15:guide id="6" orient="horz" pos="336">
          <p15:clr>
            <a:srgbClr val="A4A3A4"/>
          </p15:clr>
        </p15:guide>
        <p15:guide id="7" orient="horz" pos="1008">
          <p15:clr>
            <a:srgbClr val="547EBF"/>
          </p15:clr>
        </p15:guide>
        <p15:guide id="8" orient="horz" pos="3888">
          <p15:clr>
            <a:srgbClr val="A4A3A4"/>
          </p15:clr>
        </p15:guide>
        <p15:guide id="9" pos="2184">
          <p15:clr>
            <a:srgbClr val="F26B43"/>
          </p15:clr>
        </p15:guide>
        <p15:guide id="10" pos="5496">
          <p15:clr>
            <a:srgbClr val="F26B43"/>
          </p15:clr>
        </p15:guide>
        <p15:guide id="11" orient="horz" pos="720">
          <p15:clr>
            <a:srgbClr val="547EBF"/>
          </p15:clr>
        </p15:guide>
        <p15:guide id="12" orient="horz" pos="408">
          <p15:clr>
            <a:srgbClr val="A4A3A4"/>
          </p15:clr>
        </p15:guide>
        <p15:guide id="13" orient="horz" pos="1296">
          <p15:clr>
            <a:srgbClr val="5ACBF0"/>
          </p15:clr>
        </p15:guide>
        <p15:guide id="14" orient="horz" pos="1584">
          <p15:clr>
            <a:srgbClr val="5ACBF0"/>
          </p15:clr>
        </p15:guide>
        <p15:guide id="15" orient="horz" pos="1872">
          <p15:clr>
            <a:srgbClr val="5ACBF0"/>
          </p15:clr>
        </p15:guide>
        <p15:guide id="16" orient="horz" pos="2448">
          <p15:clr>
            <a:srgbClr val="5ACBF0"/>
          </p15:clr>
        </p15:guide>
        <p15:guide id="17" orient="horz" pos="2736">
          <p15:clr>
            <a:srgbClr val="5ACBF0"/>
          </p15:clr>
        </p15:guide>
        <p15:guide id="18" orient="horz" pos="3024">
          <p15:clr>
            <a:srgbClr val="5ACBF0"/>
          </p15:clr>
        </p15:guide>
        <p15:guide id="19" orient="horz" pos="3312">
          <p15:clr>
            <a:srgbClr val="5ACBF0"/>
          </p15:clr>
        </p15:guide>
        <p15:guide id="20" orient="horz" pos="3600">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1.xml"/><Relationship Id="rId5" Type="http://schemas.openxmlformats.org/officeDocument/2006/relationships/image" Target="../media/image130.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EC4D3-6CBE-AF47-856C-433E5B1DC9EB}"/>
              </a:ext>
            </a:extLst>
          </p:cNvPr>
          <p:cNvSpPr>
            <a:spLocks noGrp="1"/>
          </p:cNvSpPr>
          <p:nvPr>
            <p:ph type="body" sz="quarter" idx="10"/>
          </p:nvPr>
        </p:nvSpPr>
        <p:spPr>
          <a:xfrm>
            <a:off x="4344572" y="2979434"/>
            <a:ext cx="7469471" cy="1374622"/>
          </a:xfrm>
        </p:spPr>
        <p:txBody>
          <a:bodyPr/>
          <a:lstStyle/>
          <a:p>
            <a:pPr marL="0" marR="0">
              <a:spcBef>
                <a:spcPts val="0"/>
              </a:spcBef>
              <a:spcAft>
                <a:spcPts val="0"/>
              </a:spcAft>
              <a:tabLst>
                <a:tab pos="2971800" algn="ctr"/>
                <a:tab pos="5943600" algn="r"/>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A Simulation-based Approach to Capacity Constrained Mandatory Location Choice Models: An ActivitySim Implementation</a:t>
            </a:r>
          </a:p>
        </p:txBody>
      </p:sp>
      <p:sp>
        <p:nvSpPr>
          <p:cNvPr id="3" name="Text Placeholder 2">
            <a:extLst>
              <a:ext uri="{FF2B5EF4-FFF2-40B4-BE49-F238E27FC236}">
                <a16:creationId xmlns:a16="http://schemas.microsoft.com/office/drawing/2014/main" id="{2F37BCFF-9F2E-7F4C-B598-2D5187E69024}"/>
              </a:ext>
            </a:extLst>
          </p:cNvPr>
          <p:cNvSpPr>
            <a:spLocks noGrp="1"/>
          </p:cNvSpPr>
          <p:nvPr>
            <p:ph type="body" sz="quarter" idx="12"/>
          </p:nvPr>
        </p:nvSpPr>
        <p:spPr>
          <a:xfrm>
            <a:off x="4344572" y="5970036"/>
            <a:ext cx="6584949" cy="275543"/>
          </a:xfrm>
        </p:spPr>
        <p:txBody>
          <a:bodyPr/>
          <a:lstStyle/>
          <a:p>
            <a:r>
              <a:rPr lang="en-US" dirty="0"/>
              <a:t>June 5, 2023</a:t>
            </a:r>
          </a:p>
        </p:txBody>
      </p:sp>
      <p:sp>
        <p:nvSpPr>
          <p:cNvPr id="4" name="Content Placeholder 3">
            <a:extLst>
              <a:ext uri="{FF2B5EF4-FFF2-40B4-BE49-F238E27FC236}">
                <a16:creationId xmlns:a16="http://schemas.microsoft.com/office/drawing/2014/main" id="{280F95DA-6515-F648-A9CE-AAC973230216}"/>
              </a:ext>
            </a:extLst>
          </p:cNvPr>
          <p:cNvSpPr>
            <a:spLocks noGrp="1"/>
          </p:cNvSpPr>
          <p:nvPr>
            <p:ph sz="quarter" idx="13"/>
          </p:nvPr>
        </p:nvSpPr>
        <p:spPr>
          <a:xfrm>
            <a:off x="4344572" y="5358977"/>
            <a:ext cx="6584949" cy="611059"/>
          </a:xfrm>
        </p:spPr>
        <p:txBody>
          <a:bodyPr/>
          <a:lstStyle/>
          <a:p>
            <a:r>
              <a:rPr lang="en-US" dirty="0"/>
              <a:t>Innovations in Travel Analysis and Planning Conference</a:t>
            </a:r>
          </a:p>
          <a:p>
            <a:r>
              <a:rPr lang="en-US" i="1" dirty="0"/>
              <a:t>Indianapolis, Indiana</a:t>
            </a:r>
          </a:p>
        </p:txBody>
      </p:sp>
      <p:pic>
        <p:nvPicPr>
          <p:cNvPr id="1026" name="Picture 2">
            <a:extLst>
              <a:ext uri="{FF2B5EF4-FFF2-40B4-BE49-F238E27FC236}">
                <a16:creationId xmlns:a16="http://schemas.microsoft.com/office/drawing/2014/main" id="{5F626B90-A175-A9AD-57F8-27CBECE2F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9521" y="222224"/>
            <a:ext cx="792040" cy="1653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ign with white text&#10;&#10;Description automatically generated with medium confidence">
            <a:extLst>
              <a:ext uri="{FF2B5EF4-FFF2-40B4-BE49-F238E27FC236}">
                <a16:creationId xmlns:a16="http://schemas.microsoft.com/office/drawing/2014/main" id="{0277B4A7-F5BC-1325-C1DD-9F19E7371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031" y="799229"/>
            <a:ext cx="3364382" cy="741754"/>
          </a:xfrm>
          <a:prstGeom prst="rect">
            <a:avLst/>
          </a:prstGeom>
        </p:spPr>
      </p:pic>
      <p:sp>
        <p:nvSpPr>
          <p:cNvPr id="7" name="TextBox 6">
            <a:extLst>
              <a:ext uri="{FF2B5EF4-FFF2-40B4-BE49-F238E27FC236}">
                <a16:creationId xmlns:a16="http://schemas.microsoft.com/office/drawing/2014/main" id="{3DBD9F19-3ECA-BBA4-92BD-26C0F21EFEC2}"/>
              </a:ext>
            </a:extLst>
          </p:cNvPr>
          <p:cNvSpPr txBox="1"/>
          <p:nvPr/>
        </p:nvSpPr>
        <p:spPr>
          <a:xfrm>
            <a:off x="4423702" y="4626561"/>
            <a:ext cx="5547946" cy="338554"/>
          </a:xfrm>
          <a:prstGeom prst="rect">
            <a:avLst/>
          </a:prstGeom>
          <a:noFill/>
        </p:spPr>
        <p:txBody>
          <a:bodyPr wrap="square" rtlCol="0">
            <a:spAutoFit/>
          </a:bodyPr>
          <a:lstStyle/>
          <a:p>
            <a:r>
              <a:rPr lang="en-US" sz="1600" i="1" dirty="0">
                <a:solidFill>
                  <a:schemeClr val="tx2"/>
                </a:solidFill>
              </a:rPr>
              <a:t>Ali Etezady, David Hensle, Joel Freedman</a:t>
            </a:r>
          </a:p>
        </p:txBody>
      </p:sp>
    </p:spTree>
    <p:extLst>
      <p:ext uri="{BB962C8B-B14F-4D97-AF65-F5344CB8AC3E}">
        <p14:creationId xmlns:p14="http://schemas.microsoft.com/office/powerpoint/2010/main" val="24853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361D-4407-7921-C265-EEF101E895F4}"/>
              </a:ext>
            </a:extLst>
          </p:cNvPr>
          <p:cNvSpPr>
            <a:spLocks noGrp="1"/>
          </p:cNvSpPr>
          <p:nvPr>
            <p:ph type="title"/>
          </p:nvPr>
        </p:nvSpPr>
        <p:spPr/>
        <p:txBody>
          <a:bodyPr/>
          <a:lstStyle/>
          <a:p>
            <a:r>
              <a:rPr lang="en-US"/>
              <a:t>Purpose and need</a:t>
            </a:r>
          </a:p>
        </p:txBody>
      </p:sp>
      <p:sp>
        <p:nvSpPr>
          <p:cNvPr id="3" name="Text Placeholder 2">
            <a:extLst>
              <a:ext uri="{FF2B5EF4-FFF2-40B4-BE49-F238E27FC236}">
                <a16:creationId xmlns:a16="http://schemas.microsoft.com/office/drawing/2014/main" id="{64BAF77D-23BE-F715-FACC-8F9A91A78BAE}"/>
              </a:ext>
            </a:extLst>
          </p:cNvPr>
          <p:cNvSpPr>
            <a:spLocks noGrp="1"/>
          </p:cNvSpPr>
          <p:nvPr>
            <p:ph type="body" sz="quarter" idx="10"/>
          </p:nvPr>
        </p:nvSpPr>
        <p:spPr>
          <a:xfrm>
            <a:off x="838199" y="1600200"/>
            <a:ext cx="9497291" cy="523220"/>
          </a:xfrm>
        </p:spPr>
        <p:txBody>
          <a:bodyPr/>
          <a:lstStyle/>
          <a:p>
            <a:r>
              <a:rPr lang="en-US" sz="2800"/>
              <a:t>Shadow pricing is not guaranteed to converge</a:t>
            </a:r>
          </a:p>
        </p:txBody>
      </p:sp>
      <p:sp>
        <p:nvSpPr>
          <p:cNvPr id="4" name="Text Placeholder 3">
            <a:extLst>
              <a:ext uri="{FF2B5EF4-FFF2-40B4-BE49-F238E27FC236}">
                <a16:creationId xmlns:a16="http://schemas.microsoft.com/office/drawing/2014/main" id="{DA034AE5-372F-B42D-30D2-09A943BFA312}"/>
              </a:ext>
            </a:extLst>
          </p:cNvPr>
          <p:cNvSpPr>
            <a:spLocks noGrp="1"/>
          </p:cNvSpPr>
          <p:nvPr>
            <p:ph type="body" sz="quarter" idx="11"/>
          </p:nvPr>
        </p:nvSpPr>
        <p:spPr>
          <a:xfrm>
            <a:off x="838200" y="2514601"/>
            <a:ext cx="10515600" cy="1676806"/>
          </a:xfrm>
        </p:spPr>
        <p:txBody>
          <a:bodyPr/>
          <a:lstStyle/>
          <a:p>
            <a:pPr lvl="0">
              <a:lnSpc>
                <a:spcPct val="110000"/>
              </a:lnSpc>
              <a:spcBef>
                <a:spcPts val="2000"/>
              </a:spcBef>
            </a:pPr>
            <a:r>
              <a:rPr lang="en-US" sz="2000" dirty="0">
                <a:latin typeface="Arial" panose="020B0604020202020204" pitchFamily="34" charset="0"/>
                <a:ea typeface="Google Sans"/>
                <a:cs typeface="Arial" panose="020B0604020202020204" pitchFamily="34" charset="0"/>
                <a:sym typeface="Google Sans"/>
              </a:rPr>
              <a:t>Because of the way that the prices are calculated (by segment), there’s no guarantee that total workers will equal total input employment after any number of iterations.</a:t>
            </a:r>
          </a:p>
          <a:p>
            <a:pPr lvl="0">
              <a:lnSpc>
                <a:spcPct val="110000"/>
              </a:lnSpc>
              <a:spcBef>
                <a:spcPts val="2000"/>
              </a:spcBef>
            </a:pPr>
            <a:r>
              <a:rPr lang="en-US" sz="2000" dirty="0">
                <a:latin typeface="Arial" panose="020B0604020202020204" pitchFamily="34" charset="0"/>
                <a:cs typeface="Arial" panose="020B0604020202020204" pitchFamily="34" charset="0"/>
                <a:sym typeface="Google Sans"/>
              </a:rPr>
              <a:t>The procedure does not consider in-commuting or out-commuting, which can be problematic for regions with big neighbors.</a:t>
            </a:r>
          </a:p>
        </p:txBody>
      </p:sp>
    </p:spTree>
    <p:extLst>
      <p:ext uri="{BB962C8B-B14F-4D97-AF65-F5344CB8AC3E}">
        <p14:creationId xmlns:p14="http://schemas.microsoft.com/office/powerpoint/2010/main" val="213370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361D-4407-7921-C265-EEF101E895F4}"/>
              </a:ext>
            </a:extLst>
          </p:cNvPr>
          <p:cNvSpPr>
            <a:spLocks noGrp="1"/>
          </p:cNvSpPr>
          <p:nvPr>
            <p:ph type="title"/>
          </p:nvPr>
        </p:nvSpPr>
        <p:spPr/>
        <p:txBody>
          <a:bodyPr/>
          <a:lstStyle/>
          <a:p>
            <a:r>
              <a:rPr lang="en-US"/>
              <a:t>Purpose and need</a:t>
            </a:r>
          </a:p>
        </p:txBody>
      </p:sp>
      <p:sp>
        <p:nvSpPr>
          <p:cNvPr id="3" name="Text Placeholder 2">
            <a:extLst>
              <a:ext uri="{FF2B5EF4-FFF2-40B4-BE49-F238E27FC236}">
                <a16:creationId xmlns:a16="http://schemas.microsoft.com/office/drawing/2014/main" id="{64BAF77D-23BE-F715-FACC-8F9A91A78BAE}"/>
              </a:ext>
            </a:extLst>
          </p:cNvPr>
          <p:cNvSpPr>
            <a:spLocks noGrp="1"/>
          </p:cNvSpPr>
          <p:nvPr>
            <p:ph type="body" sz="quarter" idx="10"/>
          </p:nvPr>
        </p:nvSpPr>
        <p:spPr>
          <a:xfrm>
            <a:off x="838199" y="1600200"/>
            <a:ext cx="9497291" cy="523220"/>
          </a:xfrm>
        </p:spPr>
        <p:txBody>
          <a:bodyPr/>
          <a:lstStyle/>
          <a:p>
            <a:r>
              <a:rPr lang="en-US" sz="2800"/>
              <a:t>Managing shadow prices is a pain</a:t>
            </a:r>
          </a:p>
        </p:txBody>
      </p:sp>
      <p:sp>
        <p:nvSpPr>
          <p:cNvPr id="4" name="Text Placeholder 3">
            <a:extLst>
              <a:ext uri="{FF2B5EF4-FFF2-40B4-BE49-F238E27FC236}">
                <a16:creationId xmlns:a16="http://schemas.microsoft.com/office/drawing/2014/main" id="{DA034AE5-372F-B42D-30D2-09A943BFA312}"/>
              </a:ext>
            </a:extLst>
          </p:cNvPr>
          <p:cNvSpPr>
            <a:spLocks noGrp="1"/>
          </p:cNvSpPr>
          <p:nvPr>
            <p:ph type="body" sz="quarter" idx="11"/>
          </p:nvPr>
        </p:nvSpPr>
        <p:spPr>
          <a:xfrm>
            <a:off x="838200" y="2514601"/>
            <a:ext cx="10515600" cy="2271840"/>
          </a:xfrm>
        </p:spPr>
        <p:txBody>
          <a:bodyPr/>
          <a:lstStyle/>
          <a:p>
            <a:pPr lvl="0">
              <a:lnSpc>
                <a:spcPct val="110000"/>
              </a:lnSpc>
              <a:spcBef>
                <a:spcPts val="2000"/>
              </a:spcBef>
            </a:pPr>
            <a:r>
              <a:rPr lang="en-US" sz="2000" dirty="0">
                <a:latin typeface="Arial" panose="020B0604020202020204" pitchFamily="34" charset="0"/>
                <a:cs typeface="Arial" panose="020B0604020202020204" pitchFamily="34" charset="0"/>
                <a:sym typeface="Google Sans"/>
              </a:rPr>
              <a:t>There are no definitive rules for when this process should be run, and when it can be turned off to save runtime. </a:t>
            </a:r>
          </a:p>
          <a:p>
            <a:pPr lvl="0">
              <a:lnSpc>
                <a:spcPct val="110000"/>
              </a:lnSpc>
              <a:spcBef>
                <a:spcPts val="2000"/>
              </a:spcBef>
            </a:pPr>
            <a:r>
              <a:rPr lang="en-US" sz="2000" dirty="0">
                <a:latin typeface="Arial" panose="020B0604020202020204" pitchFamily="34" charset="0"/>
                <a:cs typeface="Arial" panose="020B0604020202020204" pitchFamily="34" charset="0"/>
                <a:sym typeface="Google Sans"/>
              </a:rPr>
              <a:t>If shadow pricing is turned off, some other version of shadow prices is typically used as an input. But its not clear which prices should be used or how good they are.</a:t>
            </a:r>
          </a:p>
          <a:p>
            <a:pPr lvl="0">
              <a:lnSpc>
                <a:spcPct val="110000"/>
              </a:lnSpc>
              <a:spcBef>
                <a:spcPts val="2000"/>
              </a:spcBef>
            </a:pPr>
            <a:r>
              <a:rPr lang="en-US" sz="2000" dirty="0">
                <a:latin typeface="Arial" panose="020B0604020202020204" pitchFamily="34" charset="0"/>
                <a:cs typeface="Arial" panose="020B0604020202020204" pitchFamily="34" charset="0"/>
                <a:sym typeface="Google Sans"/>
              </a:rPr>
              <a:t>Shadow prices also don’t work very well with small sample sizes.</a:t>
            </a:r>
          </a:p>
        </p:txBody>
      </p:sp>
    </p:spTree>
    <p:extLst>
      <p:ext uri="{BB962C8B-B14F-4D97-AF65-F5344CB8AC3E}">
        <p14:creationId xmlns:p14="http://schemas.microsoft.com/office/powerpoint/2010/main" val="58628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99DB-3160-4B6E-93A6-EFE3FA48CA5F}"/>
              </a:ext>
            </a:extLst>
          </p:cNvPr>
          <p:cNvSpPr>
            <a:spLocks noGrp="1"/>
          </p:cNvSpPr>
          <p:nvPr>
            <p:ph type="body" sz="quarter" idx="10"/>
          </p:nvPr>
        </p:nvSpPr>
        <p:spPr/>
        <p:txBody>
          <a:bodyPr/>
          <a:lstStyle/>
          <a:p>
            <a:r>
              <a:rPr lang="en-US" dirty="0"/>
              <a:t>Simulation Approach</a:t>
            </a:r>
          </a:p>
        </p:txBody>
      </p:sp>
    </p:spTree>
    <p:extLst>
      <p:ext uri="{BB962C8B-B14F-4D97-AF65-F5344CB8AC3E}">
        <p14:creationId xmlns:p14="http://schemas.microsoft.com/office/powerpoint/2010/main" val="98812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361D-4407-7921-C265-EEF101E895F4}"/>
              </a:ext>
            </a:extLst>
          </p:cNvPr>
          <p:cNvSpPr>
            <a:spLocks noGrp="1"/>
          </p:cNvSpPr>
          <p:nvPr>
            <p:ph type="title"/>
          </p:nvPr>
        </p:nvSpPr>
        <p:spPr/>
        <p:txBody>
          <a:bodyPr/>
          <a:lstStyle/>
          <a:p>
            <a:r>
              <a:rPr lang="en-US"/>
              <a:t>Revised constraint mechanism</a:t>
            </a:r>
          </a:p>
        </p:txBody>
      </p:sp>
      <p:sp>
        <p:nvSpPr>
          <p:cNvPr id="3" name="Text Placeholder 2">
            <a:extLst>
              <a:ext uri="{FF2B5EF4-FFF2-40B4-BE49-F238E27FC236}">
                <a16:creationId xmlns:a16="http://schemas.microsoft.com/office/drawing/2014/main" id="{64BAF77D-23BE-F715-FACC-8F9A91A78BAE}"/>
              </a:ext>
            </a:extLst>
          </p:cNvPr>
          <p:cNvSpPr>
            <a:spLocks noGrp="1"/>
          </p:cNvSpPr>
          <p:nvPr>
            <p:ph type="body" sz="quarter" idx="10"/>
          </p:nvPr>
        </p:nvSpPr>
        <p:spPr>
          <a:xfrm>
            <a:off x="838199" y="1600200"/>
            <a:ext cx="10515600" cy="954107"/>
          </a:xfrm>
        </p:spPr>
        <p:txBody>
          <a:bodyPr/>
          <a:lstStyle/>
          <a:p>
            <a:r>
              <a:rPr lang="en-US" sz="2800" dirty="0"/>
              <a:t>We created a new simulation-based constraint mechanism in ActivitySim that greatly speeds up runtime and accuracy</a:t>
            </a:r>
          </a:p>
        </p:txBody>
      </p:sp>
      <p:sp>
        <p:nvSpPr>
          <p:cNvPr id="4" name="Text Placeholder 3">
            <a:extLst>
              <a:ext uri="{FF2B5EF4-FFF2-40B4-BE49-F238E27FC236}">
                <a16:creationId xmlns:a16="http://schemas.microsoft.com/office/drawing/2014/main" id="{DA034AE5-372F-B42D-30D2-09A943BFA312}"/>
              </a:ext>
            </a:extLst>
          </p:cNvPr>
          <p:cNvSpPr>
            <a:spLocks noGrp="1"/>
          </p:cNvSpPr>
          <p:nvPr>
            <p:ph type="body" sz="quarter" idx="11"/>
          </p:nvPr>
        </p:nvSpPr>
        <p:spPr>
          <a:xfrm>
            <a:off x="838199" y="3063028"/>
            <a:ext cx="10515600" cy="2610395"/>
          </a:xfrm>
        </p:spPr>
        <p:txBody>
          <a:bodyPr/>
          <a:lstStyle/>
          <a:p>
            <a:pPr lvl="0">
              <a:lnSpc>
                <a:spcPct val="110000"/>
              </a:lnSpc>
              <a:spcBef>
                <a:spcPts val="2000"/>
              </a:spcBef>
            </a:pPr>
            <a:r>
              <a:rPr lang="en-US" sz="2000" dirty="0">
                <a:latin typeface="Arial" panose="020B0604020202020204" pitchFamily="34" charset="0"/>
                <a:ea typeface="Google Sans"/>
                <a:cs typeface="Arial" panose="020B0604020202020204" pitchFamily="34" charset="0"/>
                <a:sym typeface="Google Sans"/>
              </a:rPr>
              <a:t>Runs all workers through location choice</a:t>
            </a:r>
          </a:p>
          <a:p>
            <a:pPr lvl="0">
              <a:lnSpc>
                <a:spcPct val="110000"/>
              </a:lnSpc>
              <a:spcBef>
                <a:spcPts val="2000"/>
              </a:spcBef>
            </a:pPr>
            <a:r>
              <a:rPr lang="en-US" sz="2000" dirty="0">
                <a:latin typeface="Arial" panose="020B0604020202020204" pitchFamily="34" charset="0"/>
                <a:cs typeface="Arial" panose="020B0604020202020204" pitchFamily="34" charset="0"/>
                <a:sym typeface="Google Sans"/>
              </a:rPr>
              <a:t>For each zone, compare estimated workers to total input employment. If zone is over-estimated, randomly select workers (equal to the number over the total jobs) and re-run them in the next iteration after removing all over-estimated zones.</a:t>
            </a:r>
          </a:p>
          <a:p>
            <a:pPr lvl="0">
              <a:lnSpc>
                <a:spcPct val="110000"/>
              </a:lnSpc>
              <a:spcBef>
                <a:spcPts val="2000"/>
              </a:spcBef>
            </a:pPr>
            <a:r>
              <a:rPr lang="en-US" sz="2000" b="1" dirty="0">
                <a:latin typeface="Arial" panose="020B0604020202020204" pitchFamily="34" charset="0"/>
                <a:cs typeface="Arial" panose="020B0604020202020204" pitchFamily="34" charset="0"/>
                <a:sym typeface="Google Sans"/>
              </a:rPr>
              <a:t>The new procedure is much faster than shadow pricing and is guaranteed to converge. And no more shadow prices to manage.</a:t>
            </a:r>
          </a:p>
        </p:txBody>
      </p:sp>
    </p:spTree>
    <p:extLst>
      <p:ext uri="{BB962C8B-B14F-4D97-AF65-F5344CB8AC3E}">
        <p14:creationId xmlns:p14="http://schemas.microsoft.com/office/powerpoint/2010/main" val="160338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62" y="286707"/>
            <a:ext cx="10792177" cy="960728"/>
          </a:xfrm>
        </p:spPr>
        <p:txBody>
          <a:bodyPr/>
          <a:lstStyle/>
          <a:p>
            <a:r>
              <a:rPr lang="en-US"/>
              <a:t>Revised Approach</a:t>
            </a:r>
          </a:p>
        </p:txBody>
      </p:sp>
      <p:sp>
        <p:nvSpPr>
          <p:cNvPr id="4" name="TextBox 3">
            <a:extLst>
              <a:ext uri="{FF2B5EF4-FFF2-40B4-BE49-F238E27FC236}">
                <a16:creationId xmlns:a16="http://schemas.microsoft.com/office/drawing/2014/main" id="{A6E65AE4-A741-0F15-1B2F-44C2AC63FA41}"/>
              </a:ext>
            </a:extLst>
          </p:cNvPr>
          <p:cNvSpPr txBox="1"/>
          <p:nvPr/>
        </p:nvSpPr>
        <p:spPr>
          <a:xfrm>
            <a:off x="5316528" y="1341662"/>
            <a:ext cx="2740427" cy="646331"/>
          </a:xfrm>
          <a:prstGeom prst="rect">
            <a:avLst/>
          </a:prstGeom>
          <a:noFill/>
          <a:ln>
            <a:solidFill>
              <a:schemeClr val="tx2"/>
            </a:solidFill>
          </a:ln>
        </p:spPr>
        <p:txBody>
          <a:bodyPr wrap="square" rtlCol="0">
            <a:spAutoFit/>
          </a:bodyPr>
          <a:lstStyle/>
          <a:p>
            <a:pPr algn="ctr"/>
            <a:r>
              <a:rPr lang="en-US" dirty="0">
                <a:solidFill>
                  <a:schemeClr val="tx1">
                    <a:lumMod val="50000"/>
                  </a:schemeClr>
                </a:solidFill>
              </a:rPr>
              <a:t>Run model with all </a:t>
            </a:r>
            <a:r>
              <a:rPr lang="en-US" i="1" dirty="0" err="1">
                <a:solidFill>
                  <a:schemeClr val="tx1">
                    <a:lumMod val="50000"/>
                  </a:schemeClr>
                </a:solidFill>
              </a:rPr>
              <a:t>workers_to_simulate</a:t>
            </a:r>
            <a:endParaRPr lang="en-US" i="1" dirty="0">
              <a:solidFill>
                <a:schemeClr val="tx1">
                  <a:lumMod val="50000"/>
                </a:schemeClr>
              </a:solidFill>
            </a:endParaRPr>
          </a:p>
        </p:txBody>
      </p:sp>
      <p:cxnSp>
        <p:nvCxnSpPr>
          <p:cNvPr id="6" name="Straight Arrow Connector 5">
            <a:extLst>
              <a:ext uri="{FF2B5EF4-FFF2-40B4-BE49-F238E27FC236}">
                <a16:creationId xmlns:a16="http://schemas.microsoft.com/office/drawing/2014/main" id="{0A4338B5-A608-A6CA-BCEC-C8B49711F7CA}"/>
              </a:ext>
            </a:extLst>
          </p:cNvPr>
          <p:cNvCxnSpPr>
            <a:cxnSpLocks/>
          </p:cNvCxnSpPr>
          <p:nvPr/>
        </p:nvCxnSpPr>
        <p:spPr>
          <a:xfrm flipH="1">
            <a:off x="6680454" y="1072750"/>
            <a:ext cx="1" cy="267821"/>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D96AAE7-F682-0B67-A42B-4173C0DCAF38}"/>
              </a:ext>
            </a:extLst>
          </p:cNvPr>
          <p:cNvSpPr txBox="1"/>
          <p:nvPr/>
        </p:nvSpPr>
        <p:spPr>
          <a:xfrm>
            <a:off x="5316528" y="2270424"/>
            <a:ext cx="2740421" cy="369332"/>
          </a:xfrm>
          <a:prstGeom prst="rect">
            <a:avLst/>
          </a:prstGeom>
          <a:noFill/>
          <a:ln>
            <a:solidFill>
              <a:schemeClr val="tx2"/>
            </a:solidFill>
          </a:ln>
        </p:spPr>
        <p:txBody>
          <a:bodyPr wrap="square" rtlCol="0">
            <a:spAutoFit/>
          </a:bodyPr>
          <a:lstStyle/>
          <a:p>
            <a:pPr algn="ctr"/>
            <a:r>
              <a:rPr lang="en-US">
                <a:solidFill>
                  <a:schemeClr val="tx1">
                    <a:lumMod val="50000"/>
                  </a:schemeClr>
                </a:solidFill>
              </a:rPr>
              <a:t>Calculate </a:t>
            </a:r>
            <a:r>
              <a:rPr lang="en-US" err="1">
                <a:solidFill>
                  <a:schemeClr val="tx1">
                    <a:lumMod val="50000"/>
                  </a:schemeClr>
                </a:solidFill>
              </a:rPr>
              <a:t>C</a:t>
            </a:r>
            <a:r>
              <a:rPr lang="en-US" baseline="-25000" err="1">
                <a:solidFill>
                  <a:schemeClr val="tx1">
                    <a:lumMod val="50000"/>
                  </a:schemeClr>
                </a:solidFill>
              </a:rPr>
              <a:t>j</a:t>
            </a:r>
            <a:r>
              <a:rPr lang="en-US">
                <a:solidFill>
                  <a:schemeClr val="tx1">
                    <a:lumMod val="50000"/>
                  </a:schemeClr>
                </a:solidFill>
              </a:rPr>
              <a:t> each zone</a:t>
            </a:r>
          </a:p>
        </p:txBody>
      </p:sp>
      <mc:AlternateContent xmlns:mc="http://schemas.openxmlformats.org/markup-compatibility/2006" xmlns:a14="http://schemas.microsoft.com/office/drawing/2010/main">
        <mc:Choice Requires="a14">
          <p:sp>
            <p:nvSpPr>
              <p:cNvPr id="8" name="Object 5">
                <a:extLst>
                  <a:ext uri="{FF2B5EF4-FFF2-40B4-BE49-F238E27FC236}">
                    <a16:creationId xmlns:a16="http://schemas.microsoft.com/office/drawing/2014/main" id="{2E2123B2-9C91-A39E-3B47-5EF038DC9D5A}"/>
                  </a:ext>
                </a:extLst>
              </p:cNvPr>
              <p:cNvSpPr txBox="1"/>
              <p:nvPr/>
            </p:nvSpPr>
            <p:spPr bwMode="auto">
              <a:xfrm>
                <a:off x="8288599" y="2111040"/>
                <a:ext cx="4223348" cy="74700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chemeClr val="bg1">
                                  <a:lumMod val="50000"/>
                                </a:schemeClr>
                              </a:solidFill>
                              <a:latin typeface="Cambria Math" panose="02040503050406030204" pitchFamily="18" charset="0"/>
                            </a:rPr>
                          </m:ctrlPr>
                        </m:sSubPr>
                        <m:e>
                          <m:r>
                            <a:rPr lang="en-US" i="1">
                              <a:solidFill>
                                <a:schemeClr val="bg1">
                                  <a:lumMod val="50000"/>
                                </a:schemeClr>
                              </a:solidFill>
                              <a:latin typeface="Cambria Math" panose="02040503050406030204" pitchFamily="18" charset="0"/>
                            </a:rPr>
                            <m:t>𝐶</m:t>
                          </m:r>
                        </m:e>
                        <m:sub>
                          <m:r>
                            <a:rPr lang="en-US" b="0" i="1" smtClean="0">
                              <a:solidFill>
                                <a:schemeClr val="bg1">
                                  <a:lumMod val="50000"/>
                                </a:schemeClr>
                              </a:solidFill>
                              <a:latin typeface="Cambria Math" panose="02040503050406030204" pitchFamily="18" charset="0"/>
                            </a:rPr>
                            <m:t>𝑗</m:t>
                          </m:r>
                        </m:sub>
                      </m:sSub>
                      <m:r>
                        <a:rPr lang="en-US" i="1">
                          <a:solidFill>
                            <a:schemeClr val="bg1">
                              <a:lumMod val="50000"/>
                            </a:schemeClr>
                          </a:solidFill>
                          <a:latin typeface="Cambria Math" panose="02040503050406030204" pitchFamily="18" charset="0"/>
                        </a:rPr>
                        <m:t>=</m:t>
                      </m:r>
                      <m:f>
                        <m:fPr>
                          <m:ctrlPr>
                            <a:rPr lang="en-US" i="1">
                              <a:solidFill>
                                <a:schemeClr val="bg1">
                                  <a:lumMod val="50000"/>
                                </a:schemeClr>
                              </a:solidFill>
                              <a:latin typeface="Cambria Math" panose="02040503050406030204" pitchFamily="18" charset="0"/>
                            </a:rPr>
                          </m:ctrlPr>
                        </m:fPr>
                        <m:num>
                          <m:r>
                            <a:rPr lang="en-US" i="1">
                              <a:solidFill>
                                <a:schemeClr val="bg1">
                                  <a:lumMod val="50000"/>
                                </a:schemeClr>
                              </a:solidFill>
                              <a:latin typeface="Cambria Math" panose="02040503050406030204" pitchFamily="18" charset="0"/>
                            </a:rPr>
                            <m:t>𝐸𝑚𝑝𝑙𝑜𝑦𝑚𝑒𝑛𝑡</m:t>
                          </m:r>
                          <m:r>
                            <m:rPr>
                              <m:nor/>
                            </m:rPr>
                            <a:rPr lang="en-US" i="1" baseline="-25000" dirty="0">
                              <a:solidFill>
                                <a:schemeClr val="bg1">
                                  <a:lumMod val="50000"/>
                                </a:schemeClr>
                              </a:solidFill>
                              <a:latin typeface="Tahoma" pitchFamily="34" charset="0"/>
                            </a:rPr>
                            <m:t>j</m:t>
                          </m:r>
                          <m:r>
                            <m:rPr>
                              <m:nor/>
                            </m:rPr>
                            <a:rPr lang="en-US" b="0" i="0" baseline="-25000" dirty="0" smtClean="0">
                              <a:solidFill>
                                <a:schemeClr val="bg1">
                                  <a:lumMod val="50000"/>
                                </a:schemeClr>
                              </a:solidFill>
                              <a:latin typeface="Tahoma" pitchFamily="34" charset="0"/>
                            </a:rPr>
                            <m:t> </m:t>
                          </m:r>
                          <m:r>
                            <m:rPr>
                              <m:nor/>
                            </m:rPr>
                            <a:rPr lang="en-US" b="0" i="0" dirty="0" smtClean="0">
                              <a:solidFill>
                                <a:schemeClr val="bg1">
                                  <a:lumMod val="50000"/>
                                </a:schemeClr>
                              </a:solidFill>
                              <a:latin typeface="Tahoma" pitchFamily="34" charset="0"/>
                            </a:rPr>
                            <m:t>/</m:t>
                          </m:r>
                          <m:nary>
                            <m:naryPr>
                              <m:chr m:val="∑"/>
                              <m:subHide m:val="on"/>
                              <m:supHide m:val="on"/>
                              <m:ctrlPr>
                                <a:rPr lang="en-US" b="0" i="1" dirty="0" smtClean="0">
                                  <a:solidFill>
                                    <a:schemeClr val="bg1">
                                      <a:lumMod val="50000"/>
                                    </a:schemeClr>
                                  </a:solidFill>
                                  <a:latin typeface="Cambria Math" panose="02040503050406030204" pitchFamily="18" charset="0"/>
                                </a:rPr>
                              </m:ctrlPr>
                            </m:naryPr>
                            <m:sub/>
                            <m:sup/>
                            <m:e>
                              <m:r>
                                <a:rPr lang="en-US" i="1">
                                  <a:solidFill>
                                    <a:schemeClr val="bg1">
                                      <a:lumMod val="50000"/>
                                    </a:schemeClr>
                                  </a:solidFill>
                                  <a:latin typeface="Cambria Math" panose="02040503050406030204" pitchFamily="18" charset="0"/>
                                </a:rPr>
                                <m:t>𝐸𝑚𝑝𝑙𝑜𝑦𝑚𝑒𝑛𝑡</m:t>
                              </m:r>
                              <m:r>
                                <m:rPr>
                                  <m:nor/>
                                </m:rPr>
                                <a:rPr lang="en-US" baseline="-25000" dirty="0" smtClean="0">
                                  <a:solidFill>
                                    <a:schemeClr val="bg1">
                                      <a:lumMod val="50000"/>
                                    </a:schemeClr>
                                  </a:solidFill>
                                  <a:latin typeface="Tahoma" pitchFamily="34" charset="0"/>
                                </a:rPr>
                                <m:t>j</m:t>
                              </m:r>
                            </m:e>
                          </m:nary>
                        </m:num>
                        <m:den>
                          <m:r>
                            <a:rPr lang="en-US" i="1">
                              <a:solidFill>
                                <a:schemeClr val="bg1">
                                  <a:lumMod val="50000"/>
                                </a:schemeClr>
                              </a:solidFill>
                              <a:latin typeface="Cambria Math" panose="02040503050406030204" pitchFamily="18" charset="0"/>
                            </a:rPr>
                            <m:t>𝑊𝑜𝑟𝑘𝑒𝑟𝑠</m:t>
                          </m:r>
                          <m:r>
                            <m:rPr>
                              <m:nor/>
                            </m:rPr>
                            <a:rPr lang="en-US" i="1" baseline="-25000" dirty="0">
                              <a:solidFill>
                                <a:schemeClr val="bg1">
                                  <a:lumMod val="50000"/>
                                </a:schemeClr>
                              </a:solidFill>
                              <a:latin typeface="Tahoma" pitchFamily="34" charset="0"/>
                            </a:rPr>
                            <m:t>j</m:t>
                          </m:r>
                          <m:r>
                            <m:rPr>
                              <m:nor/>
                            </m:rPr>
                            <a:rPr lang="en-US" b="0" i="0" baseline="-25000" dirty="0" smtClean="0">
                              <a:solidFill>
                                <a:schemeClr val="bg1">
                                  <a:lumMod val="50000"/>
                                </a:schemeClr>
                              </a:solidFill>
                              <a:latin typeface="Tahoma" pitchFamily="34" charset="0"/>
                            </a:rPr>
                            <m:t> </m:t>
                          </m:r>
                          <m:r>
                            <m:rPr>
                              <m:nor/>
                            </m:rPr>
                            <a:rPr lang="en-US" dirty="0">
                              <a:solidFill>
                                <a:schemeClr val="bg1">
                                  <a:lumMod val="50000"/>
                                </a:schemeClr>
                              </a:solidFill>
                              <a:latin typeface="Tahoma" pitchFamily="34" charset="0"/>
                            </a:rPr>
                            <m:t>/</m:t>
                          </m:r>
                          <m:nary>
                            <m:naryPr>
                              <m:chr m:val="∑"/>
                              <m:subHide m:val="on"/>
                              <m:supHide m:val="on"/>
                              <m:ctrlPr>
                                <a:rPr lang="en-US" i="1" dirty="0">
                                  <a:solidFill>
                                    <a:schemeClr val="bg1">
                                      <a:lumMod val="50000"/>
                                    </a:schemeClr>
                                  </a:solidFill>
                                  <a:latin typeface="Cambria Math" panose="02040503050406030204" pitchFamily="18" charset="0"/>
                                </a:rPr>
                              </m:ctrlPr>
                            </m:naryPr>
                            <m:sub/>
                            <m:sup/>
                            <m:e>
                              <m:r>
                                <a:rPr lang="en-US" b="0" i="1" smtClean="0">
                                  <a:solidFill>
                                    <a:schemeClr val="bg1">
                                      <a:lumMod val="50000"/>
                                    </a:schemeClr>
                                  </a:solidFill>
                                  <a:latin typeface="Cambria Math" panose="02040503050406030204" pitchFamily="18" charset="0"/>
                                </a:rPr>
                                <m:t>𝑊𝑜𝑟𝑘𝑒𝑟𝑠</m:t>
                              </m:r>
                              <m:r>
                                <m:rPr>
                                  <m:nor/>
                                </m:rPr>
                                <a:rPr lang="en-US" i="1" baseline="-25000" dirty="0">
                                  <a:solidFill>
                                    <a:schemeClr val="bg1">
                                      <a:lumMod val="50000"/>
                                    </a:schemeClr>
                                  </a:solidFill>
                                  <a:latin typeface="Tahoma" pitchFamily="34" charset="0"/>
                                </a:rPr>
                                <m:t>j</m:t>
                              </m:r>
                            </m:e>
                          </m:nary>
                        </m:den>
                      </m:f>
                    </m:oMath>
                  </m:oMathPara>
                </a14:m>
                <a:endParaRPr lang="en-US"/>
              </a:p>
            </p:txBody>
          </p:sp>
        </mc:Choice>
        <mc:Fallback xmlns="">
          <p:sp>
            <p:nvSpPr>
              <p:cNvPr id="8" name="Object 5">
                <a:extLst>
                  <a:ext uri="{FF2B5EF4-FFF2-40B4-BE49-F238E27FC236}">
                    <a16:creationId xmlns:a16="http://schemas.microsoft.com/office/drawing/2014/main" id="{2E2123B2-9C91-A39E-3B47-5EF038DC9D5A}"/>
                  </a:ext>
                </a:extLst>
              </p:cNvPr>
              <p:cNvSpPr txBox="1">
                <a:spLocks noRot="1" noChangeAspect="1" noMove="1" noResize="1" noEditPoints="1" noAdjustHandles="1" noChangeArrowheads="1" noChangeShapeType="1" noTextEdit="1"/>
              </p:cNvSpPr>
              <p:nvPr/>
            </p:nvSpPr>
            <p:spPr bwMode="auto">
              <a:xfrm>
                <a:off x="8288599" y="2111040"/>
                <a:ext cx="4223348" cy="747002"/>
              </a:xfrm>
              <a:prstGeom prst="rect">
                <a:avLst/>
              </a:prstGeom>
              <a:blipFill>
                <a:blip r:embed="rId3"/>
                <a:stretch>
                  <a:fillRect/>
                </a:stretch>
              </a:blipFill>
            </p:spPr>
            <p:txBody>
              <a:bodyPr/>
              <a:lstStyle/>
              <a:p>
                <a:r>
                  <a:rPr lang="en-US">
                    <a:noFill/>
                  </a:rPr>
                  <a:t> </a:t>
                </a:r>
              </a:p>
            </p:txBody>
          </p:sp>
        </mc:Fallback>
      </mc:AlternateContent>
      <p:sp>
        <p:nvSpPr>
          <p:cNvPr id="10" name="Diamond 9">
            <a:extLst>
              <a:ext uri="{FF2B5EF4-FFF2-40B4-BE49-F238E27FC236}">
                <a16:creationId xmlns:a16="http://schemas.microsoft.com/office/drawing/2014/main" id="{3C6427B4-EA5C-6C09-C968-89985B73C4F0}"/>
              </a:ext>
            </a:extLst>
          </p:cNvPr>
          <p:cNvSpPr/>
          <p:nvPr/>
        </p:nvSpPr>
        <p:spPr>
          <a:xfrm>
            <a:off x="6062005" y="4391393"/>
            <a:ext cx="1273474" cy="1249301"/>
          </a:xfrm>
          <a:prstGeom prst="diamond">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err="1">
                <a:solidFill>
                  <a:schemeClr val="tx2"/>
                </a:solidFill>
              </a:rPr>
              <a:t>C</a:t>
            </a:r>
            <a:r>
              <a:rPr lang="en-US" sz="1400" baseline="-25000" err="1">
                <a:solidFill>
                  <a:schemeClr val="tx2"/>
                </a:solidFill>
              </a:rPr>
              <a:t>j</a:t>
            </a:r>
            <a:r>
              <a:rPr lang="en-US" sz="1400" baseline="-25000">
                <a:solidFill>
                  <a:schemeClr val="tx2"/>
                </a:solidFill>
              </a:rPr>
              <a:t> </a:t>
            </a:r>
            <a:r>
              <a:rPr lang="en-US" sz="1400">
                <a:solidFill>
                  <a:schemeClr val="tx2"/>
                </a:solidFill>
              </a:rPr>
              <a:t>&lt; 1</a:t>
            </a:r>
          </a:p>
        </p:txBody>
      </p:sp>
      <p:sp>
        <p:nvSpPr>
          <p:cNvPr id="13" name="TextBox 12">
            <a:extLst>
              <a:ext uri="{FF2B5EF4-FFF2-40B4-BE49-F238E27FC236}">
                <a16:creationId xmlns:a16="http://schemas.microsoft.com/office/drawing/2014/main" id="{9D92DEF6-24FE-1E5C-472E-F5F0D4654672}"/>
              </a:ext>
            </a:extLst>
          </p:cNvPr>
          <p:cNvSpPr txBox="1"/>
          <p:nvPr/>
        </p:nvSpPr>
        <p:spPr>
          <a:xfrm>
            <a:off x="5316528" y="426419"/>
            <a:ext cx="2740434" cy="646331"/>
          </a:xfrm>
          <a:prstGeom prst="rect">
            <a:avLst/>
          </a:prstGeom>
          <a:noFill/>
          <a:ln>
            <a:solidFill>
              <a:schemeClr val="tx2"/>
            </a:solidFill>
          </a:ln>
        </p:spPr>
        <p:txBody>
          <a:bodyPr wrap="square" rtlCol="0">
            <a:spAutoFit/>
          </a:bodyPr>
          <a:lstStyle/>
          <a:p>
            <a:pPr algn="ctr"/>
            <a:r>
              <a:rPr lang="en-US" dirty="0">
                <a:solidFill>
                  <a:schemeClr val="tx1">
                    <a:lumMod val="50000"/>
                  </a:schemeClr>
                </a:solidFill>
              </a:rPr>
              <a:t>Set </a:t>
            </a:r>
            <a:r>
              <a:rPr lang="en-US" i="1" dirty="0" err="1">
                <a:solidFill>
                  <a:schemeClr val="tx1">
                    <a:lumMod val="50000"/>
                  </a:schemeClr>
                </a:solidFill>
              </a:rPr>
              <a:t>workers_to_simulate</a:t>
            </a:r>
            <a:r>
              <a:rPr lang="en-US" i="1" dirty="0">
                <a:solidFill>
                  <a:schemeClr val="tx1">
                    <a:lumMod val="50000"/>
                  </a:schemeClr>
                </a:solidFill>
              </a:rPr>
              <a:t> </a:t>
            </a:r>
            <a:r>
              <a:rPr lang="en-US" dirty="0">
                <a:solidFill>
                  <a:schemeClr val="tx1">
                    <a:lumMod val="50000"/>
                  </a:schemeClr>
                </a:solidFill>
              </a:rPr>
              <a:t>= ALL</a:t>
            </a:r>
          </a:p>
        </p:txBody>
      </p:sp>
      <p:cxnSp>
        <p:nvCxnSpPr>
          <p:cNvPr id="15" name="Straight Arrow Connector 14">
            <a:extLst>
              <a:ext uri="{FF2B5EF4-FFF2-40B4-BE49-F238E27FC236}">
                <a16:creationId xmlns:a16="http://schemas.microsoft.com/office/drawing/2014/main" id="{BD430279-D5DE-8CC5-450B-84BAD8C55786}"/>
              </a:ext>
            </a:extLst>
          </p:cNvPr>
          <p:cNvCxnSpPr>
            <a:cxnSpLocks/>
          </p:cNvCxnSpPr>
          <p:nvPr/>
        </p:nvCxnSpPr>
        <p:spPr>
          <a:xfrm flipH="1">
            <a:off x="6695470" y="1989084"/>
            <a:ext cx="1" cy="267821"/>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5F81CB6-7CE1-A10B-4A2D-DB01A3DF09A3}"/>
              </a:ext>
            </a:extLst>
          </p:cNvPr>
          <p:cNvCxnSpPr>
            <a:cxnSpLocks/>
          </p:cNvCxnSpPr>
          <p:nvPr/>
        </p:nvCxnSpPr>
        <p:spPr>
          <a:xfrm>
            <a:off x="7335479" y="5016043"/>
            <a:ext cx="366777" cy="0"/>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2DF5F41-946A-72B6-34CA-1F08DA585BBC}"/>
              </a:ext>
            </a:extLst>
          </p:cNvPr>
          <p:cNvSpPr txBox="1"/>
          <p:nvPr/>
        </p:nvSpPr>
        <p:spPr>
          <a:xfrm>
            <a:off x="7702256" y="4421045"/>
            <a:ext cx="2912883" cy="984885"/>
          </a:xfrm>
          <a:prstGeom prst="rect">
            <a:avLst/>
          </a:prstGeom>
          <a:noFill/>
          <a:ln>
            <a:solidFill>
              <a:schemeClr val="tx2"/>
            </a:solidFill>
          </a:ln>
        </p:spPr>
        <p:txBody>
          <a:bodyPr wrap="square" rtlCol="0">
            <a:spAutoFit/>
          </a:bodyPr>
          <a:lstStyle/>
          <a:p>
            <a:pPr algn="ctr">
              <a:spcAft>
                <a:spcPts val="1200"/>
              </a:spcAft>
            </a:pPr>
            <a:r>
              <a:rPr lang="en-US" sz="1600">
                <a:solidFill>
                  <a:schemeClr val="tx1">
                    <a:lumMod val="50000"/>
                  </a:schemeClr>
                </a:solidFill>
              </a:rPr>
              <a:t>Set </a:t>
            </a:r>
            <a:r>
              <a:rPr lang="en-US" sz="1600" i="1" err="1">
                <a:solidFill>
                  <a:schemeClr val="tx1">
                    <a:lumMod val="50000"/>
                  </a:schemeClr>
                </a:solidFill>
              </a:rPr>
              <a:t>Shadow_price</a:t>
            </a:r>
            <a:r>
              <a:rPr lang="en-US" sz="1600" i="1" baseline="-25000" err="1">
                <a:solidFill>
                  <a:schemeClr val="tx1">
                    <a:lumMod val="50000"/>
                  </a:schemeClr>
                </a:solidFill>
              </a:rPr>
              <a:t>j</a:t>
            </a:r>
            <a:r>
              <a:rPr lang="en-US" sz="1600" i="1">
                <a:solidFill>
                  <a:schemeClr val="tx1">
                    <a:lumMod val="50000"/>
                  </a:schemeClr>
                </a:solidFill>
              </a:rPr>
              <a:t> </a:t>
            </a:r>
            <a:r>
              <a:rPr lang="en-US" sz="1600">
                <a:solidFill>
                  <a:schemeClr val="tx1">
                    <a:lumMod val="50000"/>
                  </a:schemeClr>
                </a:solidFill>
              </a:rPr>
              <a:t>= </a:t>
            </a:r>
            <a:r>
              <a:rPr lang="en-US" sz="1600" u="sng">
                <a:solidFill>
                  <a:schemeClr val="tx1">
                    <a:lumMod val="50000"/>
                  </a:schemeClr>
                </a:solidFill>
              </a:rPr>
              <a:t>-999</a:t>
            </a:r>
          </a:p>
          <a:p>
            <a:pPr algn="ctr">
              <a:spcAft>
                <a:spcPts val="1200"/>
              </a:spcAft>
            </a:pPr>
            <a:r>
              <a:rPr lang="en-US" sz="1600">
                <a:solidFill>
                  <a:schemeClr val="tx1">
                    <a:lumMod val="50000"/>
                  </a:schemeClr>
                </a:solidFill>
              </a:rPr>
              <a:t>Set </a:t>
            </a:r>
            <a:r>
              <a:rPr lang="en-US" sz="1600" i="1" err="1">
                <a:solidFill>
                  <a:schemeClr val="tx1">
                    <a:lumMod val="50000"/>
                  </a:schemeClr>
                </a:solidFill>
              </a:rPr>
              <a:t>n</a:t>
            </a:r>
            <a:r>
              <a:rPr lang="en-US" sz="1600" i="1" baseline="-25000" err="1">
                <a:solidFill>
                  <a:schemeClr val="tx1">
                    <a:lumMod val="50000"/>
                  </a:schemeClr>
                </a:solidFill>
              </a:rPr>
              <a:t>j</a:t>
            </a:r>
            <a:r>
              <a:rPr lang="en-US" sz="1600" i="1">
                <a:solidFill>
                  <a:schemeClr val="tx1">
                    <a:lumMod val="50000"/>
                  </a:schemeClr>
                </a:solidFill>
              </a:rPr>
              <a:t> = </a:t>
            </a:r>
            <a:r>
              <a:rPr lang="en-US" sz="1600" i="1" u="sng">
                <a:solidFill>
                  <a:schemeClr val="tx1">
                    <a:lumMod val="50000"/>
                  </a:schemeClr>
                </a:solidFill>
              </a:rPr>
              <a:t>extra number /share of workers from zone j</a:t>
            </a:r>
          </a:p>
        </p:txBody>
      </p:sp>
      <p:cxnSp>
        <p:nvCxnSpPr>
          <p:cNvPr id="22" name="Straight Arrow Connector 21">
            <a:extLst>
              <a:ext uri="{FF2B5EF4-FFF2-40B4-BE49-F238E27FC236}">
                <a16:creationId xmlns:a16="http://schemas.microsoft.com/office/drawing/2014/main" id="{A78C60AB-7C03-4161-87F3-3F2802B84FE8}"/>
              </a:ext>
            </a:extLst>
          </p:cNvPr>
          <p:cNvCxnSpPr>
            <a:stCxn id="10" idx="1"/>
          </p:cNvCxnSpPr>
          <p:nvPr/>
        </p:nvCxnSpPr>
        <p:spPr>
          <a:xfrm flipH="1">
            <a:off x="5769761" y="5016044"/>
            <a:ext cx="292244" cy="0"/>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E845B1E-68C2-9580-54FE-9E2108C045E0}"/>
              </a:ext>
            </a:extLst>
          </p:cNvPr>
          <p:cNvSpPr txBox="1"/>
          <p:nvPr/>
        </p:nvSpPr>
        <p:spPr>
          <a:xfrm>
            <a:off x="2856877" y="4651747"/>
            <a:ext cx="2912883" cy="646331"/>
          </a:xfrm>
          <a:prstGeom prst="rect">
            <a:avLst/>
          </a:prstGeom>
          <a:noFill/>
          <a:ln>
            <a:solidFill>
              <a:schemeClr val="tx2"/>
            </a:solidFill>
          </a:ln>
        </p:spPr>
        <p:txBody>
          <a:bodyPr wrap="square" rtlCol="0">
            <a:spAutoFit/>
          </a:bodyPr>
          <a:lstStyle/>
          <a:p>
            <a:r>
              <a:rPr lang="en-US">
                <a:solidFill>
                  <a:schemeClr val="tx1">
                    <a:lumMod val="50000"/>
                  </a:schemeClr>
                </a:solidFill>
              </a:rPr>
              <a:t>Set </a:t>
            </a:r>
            <a:r>
              <a:rPr lang="en-US" i="1" err="1">
                <a:solidFill>
                  <a:schemeClr val="tx1">
                    <a:lumMod val="50000"/>
                  </a:schemeClr>
                </a:solidFill>
              </a:rPr>
              <a:t>Shadow_price</a:t>
            </a:r>
            <a:r>
              <a:rPr lang="en-US" i="1" baseline="-25000" err="1">
                <a:solidFill>
                  <a:schemeClr val="tx1">
                    <a:lumMod val="50000"/>
                  </a:schemeClr>
                </a:solidFill>
              </a:rPr>
              <a:t>j</a:t>
            </a:r>
            <a:r>
              <a:rPr lang="en-US" i="1">
                <a:solidFill>
                  <a:schemeClr val="tx1">
                    <a:lumMod val="50000"/>
                  </a:schemeClr>
                </a:solidFill>
              </a:rPr>
              <a:t> </a:t>
            </a:r>
            <a:r>
              <a:rPr lang="en-US">
                <a:solidFill>
                  <a:schemeClr val="tx1">
                    <a:lumMod val="50000"/>
                  </a:schemeClr>
                </a:solidFill>
              </a:rPr>
              <a:t>= 0</a:t>
            </a:r>
          </a:p>
          <a:p>
            <a:r>
              <a:rPr lang="en-US">
                <a:solidFill>
                  <a:schemeClr val="tx1">
                    <a:lumMod val="50000"/>
                  </a:schemeClr>
                </a:solidFill>
              </a:rPr>
              <a:t>Set </a:t>
            </a:r>
            <a:r>
              <a:rPr lang="en-US" err="1">
                <a:solidFill>
                  <a:schemeClr val="tx1">
                    <a:lumMod val="50000"/>
                  </a:schemeClr>
                </a:solidFill>
              </a:rPr>
              <a:t>n</a:t>
            </a:r>
            <a:r>
              <a:rPr lang="en-US" baseline="-25000" err="1">
                <a:solidFill>
                  <a:schemeClr val="tx1">
                    <a:lumMod val="50000"/>
                  </a:schemeClr>
                </a:solidFill>
              </a:rPr>
              <a:t>j</a:t>
            </a:r>
            <a:r>
              <a:rPr lang="en-US" baseline="-25000">
                <a:solidFill>
                  <a:schemeClr val="tx1">
                    <a:lumMod val="50000"/>
                  </a:schemeClr>
                </a:solidFill>
              </a:rPr>
              <a:t> </a:t>
            </a:r>
            <a:r>
              <a:rPr lang="en-US">
                <a:solidFill>
                  <a:schemeClr val="tx1">
                    <a:lumMod val="50000"/>
                  </a:schemeClr>
                </a:solidFill>
              </a:rPr>
              <a:t>= 0</a:t>
            </a:r>
          </a:p>
        </p:txBody>
      </p:sp>
      <p:sp>
        <p:nvSpPr>
          <p:cNvPr id="29" name="Diamond 28">
            <a:extLst>
              <a:ext uri="{FF2B5EF4-FFF2-40B4-BE49-F238E27FC236}">
                <a16:creationId xmlns:a16="http://schemas.microsoft.com/office/drawing/2014/main" id="{945B902F-592B-F139-7776-087E17978C7E}"/>
              </a:ext>
            </a:extLst>
          </p:cNvPr>
          <p:cNvSpPr/>
          <p:nvPr/>
        </p:nvSpPr>
        <p:spPr>
          <a:xfrm>
            <a:off x="5898905" y="2896516"/>
            <a:ext cx="1593130" cy="1249301"/>
          </a:xfrm>
          <a:prstGeom prst="diamond">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2"/>
                </a:solidFill>
              </a:rPr>
              <a:t>All </a:t>
            </a:r>
            <a:r>
              <a:rPr lang="en-US" sz="1400" err="1">
                <a:solidFill>
                  <a:schemeClr val="tx2"/>
                </a:solidFill>
              </a:rPr>
              <a:t>C</a:t>
            </a:r>
            <a:r>
              <a:rPr lang="en-US" sz="1400" baseline="-25000" err="1">
                <a:solidFill>
                  <a:schemeClr val="tx2"/>
                </a:solidFill>
              </a:rPr>
              <a:t>j</a:t>
            </a:r>
            <a:r>
              <a:rPr lang="en-US" sz="1400">
                <a:solidFill>
                  <a:schemeClr val="tx2"/>
                </a:solidFill>
              </a:rPr>
              <a:t> = 1+ </a:t>
            </a:r>
            <a:r>
              <a:rPr lang="en-US" sz="1400" err="1">
                <a:solidFill>
                  <a:schemeClr val="tx2"/>
                </a:solidFill>
              </a:rPr>
              <a:t>tol</a:t>
            </a:r>
            <a:endParaRPr lang="en-US" sz="1400">
              <a:solidFill>
                <a:schemeClr val="tx2"/>
              </a:solidFill>
            </a:endParaRPr>
          </a:p>
        </p:txBody>
      </p:sp>
      <p:sp>
        <p:nvSpPr>
          <p:cNvPr id="33" name="TextBox 32">
            <a:extLst>
              <a:ext uri="{FF2B5EF4-FFF2-40B4-BE49-F238E27FC236}">
                <a16:creationId xmlns:a16="http://schemas.microsoft.com/office/drawing/2014/main" id="{D7D78298-DE28-80A3-0138-8C142B2CF55E}"/>
              </a:ext>
            </a:extLst>
          </p:cNvPr>
          <p:cNvSpPr txBox="1"/>
          <p:nvPr/>
        </p:nvSpPr>
        <p:spPr>
          <a:xfrm>
            <a:off x="7105224" y="4617309"/>
            <a:ext cx="597031" cy="338554"/>
          </a:xfrm>
          <a:prstGeom prst="rect">
            <a:avLst/>
          </a:prstGeom>
          <a:noFill/>
        </p:spPr>
        <p:txBody>
          <a:bodyPr wrap="square" rtlCol="0">
            <a:spAutoFit/>
          </a:bodyPr>
          <a:lstStyle/>
          <a:p>
            <a:r>
              <a:rPr lang="en-US" sz="1600">
                <a:solidFill>
                  <a:schemeClr val="tx2"/>
                </a:solidFill>
              </a:rPr>
              <a:t>Yes</a:t>
            </a:r>
          </a:p>
        </p:txBody>
      </p:sp>
      <p:sp>
        <p:nvSpPr>
          <p:cNvPr id="42" name="TextBox 41">
            <a:extLst>
              <a:ext uri="{FF2B5EF4-FFF2-40B4-BE49-F238E27FC236}">
                <a16:creationId xmlns:a16="http://schemas.microsoft.com/office/drawing/2014/main" id="{0216B48E-83E3-414E-24F7-FE7B35189EB4}"/>
              </a:ext>
            </a:extLst>
          </p:cNvPr>
          <p:cNvSpPr txBox="1"/>
          <p:nvPr/>
        </p:nvSpPr>
        <p:spPr>
          <a:xfrm>
            <a:off x="5695228" y="4651747"/>
            <a:ext cx="597031" cy="338554"/>
          </a:xfrm>
          <a:prstGeom prst="rect">
            <a:avLst/>
          </a:prstGeom>
          <a:noFill/>
        </p:spPr>
        <p:txBody>
          <a:bodyPr wrap="square" rtlCol="0">
            <a:spAutoFit/>
          </a:bodyPr>
          <a:lstStyle/>
          <a:p>
            <a:r>
              <a:rPr lang="en-US" sz="1600">
                <a:solidFill>
                  <a:schemeClr val="tx2"/>
                </a:solidFill>
              </a:rPr>
              <a:t>No</a:t>
            </a:r>
          </a:p>
        </p:txBody>
      </p:sp>
      <p:sp>
        <p:nvSpPr>
          <p:cNvPr id="50" name="Oval 49">
            <a:extLst>
              <a:ext uri="{FF2B5EF4-FFF2-40B4-BE49-F238E27FC236}">
                <a16:creationId xmlns:a16="http://schemas.microsoft.com/office/drawing/2014/main" id="{F547D512-5108-5B28-FAFD-43A5D61431AA}"/>
              </a:ext>
            </a:extLst>
          </p:cNvPr>
          <p:cNvSpPr/>
          <p:nvPr/>
        </p:nvSpPr>
        <p:spPr>
          <a:xfrm>
            <a:off x="9365828" y="3187879"/>
            <a:ext cx="903818" cy="669704"/>
          </a:xfrm>
          <a:prstGeom prst="ellipse">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solidFill>
              </a:rPr>
              <a:t>Quit</a:t>
            </a:r>
          </a:p>
        </p:txBody>
      </p:sp>
      <p:sp>
        <p:nvSpPr>
          <p:cNvPr id="55" name="TextBox 54">
            <a:extLst>
              <a:ext uri="{FF2B5EF4-FFF2-40B4-BE49-F238E27FC236}">
                <a16:creationId xmlns:a16="http://schemas.microsoft.com/office/drawing/2014/main" id="{C22B3337-C9A0-6E59-B146-7403C961AF8E}"/>
              </a:ext>
            </a:extLst>
          </p:cNvPr>
          <p:cNvSpPr txBox="1"/>
          <p:nvPr/>
        </p:nvSpPr>
        <p:spPr>
          <a:xfrm>
            <a:off x="5375716" y="5709460"/>
            <a:ext cx="2912883" cy="923330"/>
          </a:xfrm>
          <a:prstGeom prst="rect">
            <a:avLst/>
          </a:prstGeom>
          <a:noFill/>
          <a:ln>
            <a:solidFill>
              <a:schemeClr val="tx2"/>
            </a:solidFill>
          </a:ln>
        </p:spPr>
        <p:txBody>
          <a:bodyPr wrap="square" rtlCol="0">
            <a:spAutoFit/>
          </a:bodyPr>
          <a:lstStyle/>
          <a:p>
            <a:r>
              <a:rPr lang="en-US">
                <a:solidFill>
                  <a:schemeClr val="tx1">
                    <a:lumMod val="50000"/>
                  </a:schemeClr>
                </a:solidFill>
              </a:rPr>
              <a:t>Sample </a:t>
            </a:r>
            <a:r>
              <a:rPr lang="en-US" err="1">
                <a:solidFill>
                  <a:schemeClr val="tx1">
                    <a:lumMod val="50000"/>
                  </a:schemeClr>
                </a:solidFill>
              </a:rPr>
              <a:t>n</a:t>
            </a:r>
            <a:r>
              <a:rPr lang="en-US" baseline="-25000" err="1">
                <a:solidFill>
                  <a:schemeClr val="tx1">
                    <a:lumMod val="50000"/>
                  </a:schemeClr>
                </a:solidFill>
              </a:rPr>
              <a:t>j</a:t>
            </a:r>
            <a:r>
              <a:rPr lang="en-US">
                <a:solidFill>
                  <a:schemeClr val="tx1">
                    <a:lumMod val="50000"/>
                  </a:schemeClr>
                </a:solidFill>
              </a:rPr>
              <a:t> from each zone</a:t>
            </a:r>
          </a:p>
          <a:p>
            <a:pPr algn="ctr"/>
            <a:r>
              <a:rPr lang="en-US">
                <a:solidFill>
                  <a:schemeClr val="tx1">
                    <a:lumMod val="50000"/>
                  </a:schemeClr>
                </a:solidFill>
              </a:rPr>
              <a:t>Set </a:t>
            </a:r>
            <a:r>
              <a:rPr lang="en-US" i="1" err="1">
                <a:solidFill>
                  <a:schemeClr val="tx1">
                    <a:lumMod val="50000"/>
                  </a:schemeClr>
                </a:solidFill>
              </a:rPr>
              <a:t>workers_to_simulate</a:t>
            </a:r>
            <a:r>
              <a:rPr lang="en-US" i="1">
                <a:solidFill>
                  <a:schemeClr val="tx1">
                    <a:lumMod val="50000"/>
                  </a:schemeClr>
                </a:solidFill>
              </a:rPr>
              <a:t> = n</a:t>
            </a:r>
            <a:r>
              <a:rPr lang="en-US">
                <a:solidFill>
                  <a:schemeClr val="tx1">
                    <a:lumMod val="50000"/>
                  </a:schemeClr>
                </a:solidFill>
              </a:rPr>
              <a:t> = union(</a:t>
            </a:r>
            <a:r>
              <a:rPr lang="en-US" err="1">
                <a:solidFill>
                  <a:schemeClr val="tx1">
                    <a:lumMod val="50000"/>
                  </a:schemeClr>
                </a:solidFill>
              </a:rPr>
              <a:t>n</a:t>
            </a:r>
            <a:r>
              <a:rPr lang="en-US" baseline="-25000" err="1">
                <a:solidFill>
                  <a:schemeClr val="tx1">
                    <a:lumMod val="50000"/>
                  </a:schemeClr>
                </a:solidFill>
              </a:rPr>
              <a:t>j</a:t>
            </a:r>
            <a:r>
              <a:rPr lang="en-US">
                <a:solidFill>
                  <a:schemeClr val="tx1">
                    <a:lumMod val="50000"/>
                  </a:schemeClr>
                </a:solidFill>
              </a:rPr>
              <a:t>)</a:t>
            </a:r>
          </a:p>
        </p:txBody>
      </p:sp>
      <p:cxnSp>
        <p:nvCxnSpPr>
          <p:cNvPr id="67" name="Straight Arrow Connector 66">
            <a:extLst>
              <a:ext uri="{FF2B5EF4-FFF2-40B4-BE49-F238E27FC236}">
                <a16:creationId xmlns:a16="http://schemas.microsoft.com/office/drawing/2014/main" id="{DC7A235C-B9F0-DE8C-3A9C-76B298871490}"/>
              </a:ext>
            </a:extLst>
          </p:cNvPr>
          <p:cNvCxnSpPr>
            <a:cxnSpLocks/>
          </p:cNvCxnSpPr>
          <p:nvPr/>
        </p:nvCxnSpPr>
        <p:spPr>
          <a:xfrm flipH="1">
            <a:off x="6695469" y="2650940"/>
            <a:ext cx="1" cy="267821"/>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DB094978-40EC-89D5-687D-2A8808565ECB}"/>
              </a:ext>
            </a:extLst>
          </p:cNvPr>
          <p:cNvCxnSpPr>
            <a:stCxn id="29" idx="3"/>
            <a:endCxn id="50" idx="2"/>
          </p:cNvCxnSpPr>
          <p:nvPr/>
        </p:nvCxnSpPr>
        <p:spPr>
          <a:xfrm>
            <a:off x="7492035" y="3521167"/>
            <a:ext cx="1873793" cy="1564"/>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2FBF65A1-896C-C57E-FB2A-2B855EA66929}"/>
              </a:ext>
            </a:extLst>
          </p:cNvPr>
          <p:cNvCxnSpPr>
            <a:cxnSpLocks/>
          </p:cNvCxnSpPr>
          <p:nvPr/>
        </p:nvCxnSpPr>
        <p:spPr>
          <a:xfrm flipH="1">
            <a:off x="6695469" y="4139667"/>
            <a:ext cx="1" cy="267821"/>
          </a:xfrm>
          <a:prstGeom prst="straightConnector1">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cxnSp>
        <p:nvCxnSpPr>
          <p:cNvPr id="82" name="Connector: Elbow 81">
            <a:extLst>
              <a:ext uri="{FF2B5EF4-FFF2-40B4-BE49-F238E27FC236}">
                <a16:creationId xmlns:a16="http://schemas.microsoft.com/office/drawing/2014/main" id="{6497978D-B62C-D320-8332-4A8B03741023}"/>
              </a:ext>
            </a:extLst>
          </p:cNvPr>
          <p:cNvCxnSpPr>
            <a:stCxn id="20" idx="2"/>
            <a:endCxn id="55" idx="3"/>
          </p:cNvCxnSpPr>
          <p:nvPr/>
        </p:nvCxnSpPr>
        <p:spPr>
          <a:xfrm rot="5400000">
            <a:off x="8341052" y="5353478"/>
            <a:ext cx="765195" cy="870099"/>
          </a:xfrm>
          <a:prstGeom prst="bentConnector2">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cxnSp>
        <p:nvCxnSpPr>
          <p:cNvPr id="84" name="Connector: Elbow 83">
            <a:extLst>
              <a:ext uri="{FF2B5EF4-FFF2-40B4-BE49-F238E27FC236}">
                <a16:creationId xmlns:a16="http://schemas.microsoft.com/office/drawing/2014/main" id="{00EAC94B-2E8B-52D2-67B6-A97039356C7D}"/>
              </a:ext>
            </a:extLst>
          </p:cNvPr>
          <p:cNvCxnSpPr>
            <a:stCxn id="23" idx="2"/>
            <a:endCxn id="55" idx="1"/>
          </p:cNvCxnSpPr>
          <p:nvPr/>
        </p:nvCxnSpPr>
        <p:spPr>
          <a:xfrm rot="16200000" flipH="1">
            <a:off x="4407994" y="5203402"/>
            <a:ext cx="873047" cy="1062397"/>
          </a:xfrm>
          <a:prstGeom prst="bentConnector2">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cxnSp>
        <p:nvCxnSpPr>
          <p:cNvPr id="89" name="Connector: Elbow 88">
            <a:extLst>
              <a:ext uri="{FF2B5EF4-FFF2-40B4-BE49-F238E27FC236}">
                <a16:creationId xmlns:a16="http://schemas.microsoft.com/office/drawing/2014/main" id="{27581B91-1E75-CEA9-9C2A-957205D90805}"/>
              </a:ext>
            </a:extLst>
          </p:cNvPr>
          <p:cNvCxnSpPr>
            <a:stCxn id="55" idx="2"/>
            <a:endCxn id="4" idx="1"/>
          </p:cNvCxnSpPr>
          <p:nvPr/>
        </p:nvCxnSpPr>
        <p:spPr>
          <a:xfrm rot="5400000" flipH="1">
            <a:off x="3590362" y="3390994"/>
            <a:ext cx="4967962" cy="1515630"/>
          </a:xfrm>
          <a:prstGeom prst="bentConnector4">
            <a:avLst>
              <a:gd name="adj1" fmla="val -2492"/>
              <a:gd name="adj2" fmla="val 285393"/>
            </a:avLst>
          </a:prstGeom>
          <a:ln>
            <a:solidFill>
              <a:srgbClr val="E17509"/>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08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99DB-3160-4B6E-93A6-EFE3FA48CA5F}"/>
              </a:ext>
            </a:extLst>
          </p:cNvPr>
          <p:cNvSpPr>
            <a:spLocks noGrp="1"/>
          </p:cNvSpPr>
          <p:nvPr>
            <p:ph type="body" sz="quarter" idx="10"/>
          </p:nvPr>
        </p:nvSpPr>
        <p:spPr/>
        <p:txBody>
          <a:bodyPr/>
          <a:lstStyle/>
          <a:p>
            <a:r>
              <a:rPr lang="en-US"/>
              <a:t>Implementation</a:t>
            </a:r>
          </a:p>
        </p:txBody>
      </p:sp>
    </p:spTree>
    <p:extLst>
      <p:ext uri="{BB962C8B-B14F-4D97-AF65-F5344CB8AC3E}">
        <p14:creationId xmlns:p14="http://schemas.microsoft.com/office/powerpoint/2010/main" val="246439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a:t>
            </a:r>
          </a:p>
        </p:txBody>
      </p:sp>
      <p:sp>
        <p:nvSpPr>
          <p:cNvPr id="3" name="Text Placeholder 2"/>
          <p:cNvSpPr>
            <a:spLocks noGrp="1"/>
          </p:cNvSpPr>
          <p:nvPr>
            <p:ph type="body" sz="quarter" idx="10"/>
          </p:nvPr>
        </p:nvSpPr>
        <p:spPr>
          <a:xfrm>
            <a:off x="649360" y="1436689"/>
            <a:ext cx="10652624" cy="4370387"/>
          </a:xfrm>
        </p:spPr>
        <p:txBody>
          <a:bodyPr/>
          <a:lstStyle/>
          <a:p>
            <a:r>
              <a:rPr lang="en-US" sz="2800" dirty="0"/>
              <a:t>The simulation-based method was implemented within the </a:t>
            </a:r>
            <a:r>
              <a:rPr lang="en-US" sz="2800" dirty="0">
                <a:solidFill>
                  <a:schemeClr val="bg2"/>
                </a:solidFill>
              </a:rPr>
              <a:t>ActivitySim</a:t>
            </a:r>
            <a:r>
              <a:rPr lang="en-US" sz="2800" dirty="0"/>
              <a:t> framework, an open-source activity-based travel demand modeling platform.</a:t>
            </a:r>
          </a:p>
          <a:p>
            <a:pPr lvl="1"/>
            <a:r>
              <a:rPr lang="en-US" sz="2400" dirty="0"/>
              <a:t>Capacity constraint method can be set in the model’s shadow pricing settings file.</a:t>
            </a:r>
            <a:endParaRPr lang="en-US" sz="2800" dirty="0"/>
          </a:p>
          <a:p>
            <a:r>
              <a:rPr lang="en-US" sz="2800" dirty="0"/>
              <a:t>Previously, ActivitySim had the option of the usual shadow pricing methods </a:t>
            </a:r>
            <a:r>
              <a:rPr lang="en-US" dirty="0"/>
              <a:t>(multiplier on size term or additive constant).</a:t>
            </a:r>
          </a:p>
          <a:p>
            <a:pPr lvl="1"/>
            <a:r>
              <a:rPr lang="en-US" dirty="0"/>
              <a:t>These options can be turned on for </a:t>
            </a:r>
            <a:r>
              <a:rPr lang="en-US" i="1" dirty="0"/>
              <a:t>workplace location </a:t>
            </a:r>
            <a:r>
              <a:rPr lang="en-US" dirty="0"/>
              <a:t>or </a:t>
            </a:r>
            <a:r>
              <a:rPr lang="en-US" i="1" dirty="0"/>
              <a:t>school location </a:t>
            </a:r>
            <a:r>
              <a:rPr lang="en-US" dirty="0"/>
              <a:t>choice models.</a:t>
            </a:r>
          </a:p>
          <a:p>
            <a:pPr lvl="1"/>
            <a:r>
              <a:rPr lang="en-US" dirty="0"/>
              <a:t>Target data (zonal employment or enrollment come form the land use data).</a:t>
            </a:r>
          </a:p>
          <a:p>
            <a:endParaRPr lang="en-US" dirty="0"/>
          </a:p>
        </p:txBody>
      </p:sp>
    </p:spTree>
    <p:extLst>
      <p:ext uri="{BB962C8B-B14F-4D97-AF65-F5344CB8AC3E}">
        <p14:creationId xmlns:p14="http://schemas.microsoft.com/office/powerpoint/2010/main" val="276985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99DB-3160-4B6E-93A6-EFE3FA48CA5F}"/>
              </a:ext>
            </a:extLst>
          </p:cNvPr>
          <p:cNvSpPr>
            <a:spLocks noGrp="1"/>
          </p:cNvSpPr>
          <p:nvPr>
            <p:ph type="body" sz="quarter" idx="10"/>
          </p:nvPr>
        </p:nvSpPr>
        <p:spPr/>
        <p:txBody>
          <a:bodyPr/>
          <a:lstStyle/>
          <a:p>
            <a:r>
              <a:rPr lang="en-US"/>
              <a:t>Testing &amp; results</a:t>
            </a:r>
          </a:p>
        </p:txBody>
      </p:sp>
    </p:spTree>
    <p:extLst>
      <p:ext uri="{BB962C8B-B14F-4D97-AF65-F5344CB8AC3E}">
        <p14:creationId xmlns:p14="http://schemas.microsoft.com/office/powerpoint/2010/main" val="309286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Use the SEMCOG model for testing</a:t>
            </a:r>
          </a:p>
        </p:txBody>
      </p:sp>
      <p:sp>
        <p:nvSpPr>
          <p:cNvPr id="5" name="Text Placeholder 4">
            <a:extLst>
              <a:ext uri="{FF2B5EF4-FFF2-40B4-BE49-F238E27FC236}">
                <a16:creationId xmlns:a16="http://schemas.microsoft.com/office/drawing/2014/main" id="{998D1EED-7665-6C12-20CF-6D59914FF14D}"/>
              </a:ext>
            </a:extLst>
          </p:cNvPr>
          <p:cNvSpPr>
            <a:spLocks noGrp="1"/>
          </p:cNvSpPr>
          <p:nvPr>
            <p:ph type="body" sz="quarter" idx="10"/>
          </p:nvPr>
        </p:nvSpPr>
        <p:spPr>
          <a:xfrm>
            <a:off x="789517" y="1436690"/>
            <a:ext cx="5922179" cy="4612418"/>
          </a:xfrm>
        </p:spPr>
        <p:txBody>
          <a:bodyPr/>
          <a:lstStyle/>
          <a:p>
            <a:r>
              <a:rPr lang="en-US"/>
              <a:t>(Southeast Michigan Council of Government) SEMCOG model:</a:t>
            </a:r>
          </a:p>
          <a:p>
            <a:pPr lvl="1"/>
            <a:r>
              <a:rPr lang="en-US"/>
              <a:t>1.9m households</a:t>
            </a:r>
          </a:p>
          <a:p>
            <a:pPr lvl="1"/>
            <a:r>
              <a:rPr lang="en-US"/>
              <a:t>4.7m persons</a:t>
            </a:r>
          </a:p>
          <a:p>
            <a:pPr lvl="1"/>
            <a:r>
              <a:rPr lang="en-US"/>
              <a:t>28600 zones (</a:t>
            </a:r>
            <a:r>
              <a:rPr lang="en-US" err="1"/>
              <a:t>microzone</a:t>
            </a:r>
            <a:r>
              <a:rPr lang="en-US"/>
              <a:t>)</a:t>
            </a:r>
          </a:p>
          <a:p>
            <a:pPr lvl="1"/>
            <a:endParaRPr lang="en-US"/>
          </a:p>
          <a:p>
            <a:r>
              <a:rPr lang="en-US"/>
              <a:t>Workplace location model tested</a:t>
            </a:r>
          </a:p>
          <a:p>
            <a:pPr lvl="1"/>
            <a:r>
              <a:rPr lang="en-US"/>
              <a:t>Convergence criteria:</a:t>
            </a:r>
          </a:p>
          <a:p>
            <a:pPr lvl="2"/>
            <a:r>
              <a:rPr lang="en-US"/>
              <a:t>Modeled size (share of workers in MAZ) within 5% of desired size (share of employment in MAZ)</a:t>
            </a:r>
          </a:p>
          <a:p>
            <a:pPr lvl="2"/>
            <a:r>
              <a:rPr lang="en-US"/>
              <a:t>Maximum of 1% of zones allowed to fail to meet above target</a:t>
            </a:r>
          </a:p>
        </p:txBody>
      </p:sp>
      <p:pic>
        <p:nvPicPr>
          <p:cNvPr id="4" name="Picture 3">
            <a:extLst>
              <a:ext uri="{FF2B5EF4-FFF2-40B4-BE49-F238E27FC236}">
                <a16:creationId xmlns:a16="http://schemas.microsoft.com/office/drawing/2014/main" id="{1C759517-DA45-D11A-0717-51286FAE2DBD}"/>
              </a:ext>
            </a:extLst>
          </p:cNvPr>
          <p:cNvPicPr>
            <a:picLocks noChangeAspect="1"/>
          </p:cNvPicPr>
          <p:nvPr/>
        </p:nvPicPr>
        <p:blipFill>
          <a:blip r:embed="rId2"/>
          <a:stretch>
            <a:fillRect/>
          </a:stretch>
        </p:blipFill>
        <p:spPr>
          <a:xfrm>
            <a:off x="6931265" y="1630635"/>
            <a:ext cx="4941620" cy="4224528"/>
          </a:xfrm>
          <a:prstGeom prst="rect">
            <a:avLst/>
          </a:prstGeom>
        </p:spPr>
      </p:pic>
    </p:spTree>
    <p:extLst>
      <p:ext uri="{BB962C8B-B14F-4D97-AF65-F5344CB8AC3E}">
        <p14:creationId xmlns:p14="http://schemas.microsoft.com/office/powerpoint/2010/main" val="349996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Workplace location choice constraining: convergence</a:t>
            </a:r>
          </a:p>
        </p:txBody>
      </p:sp>
      <p:graphicFrame>
        <p:nvGraphicFramePr>
          <p:cNvPr id="4" name="Chart 3">
            <a:extLst>
              <a:ext uri="{FF2B5EF4-FFF2-40B4-BE49-F238E27FC236}">
                <a16:creationId xmlns:a16="http://schemas.microsoft.com/office/drawing/2014/main" id="{92B46042-297A-A179-0B07-A2870B23DB98}"/>
              </a:ext>
            </a:extLst>
          </p:cNvPr>
          <p:cNvGraphicFramePr>
            <a:graphicFrameLocks/>
          </p:cNvGraphicFramePr>
          <p:nvPr>
            <p:extLst>
              <p:ext uri="{D42A27DB-BD31-4B8C-83A1-F6EECF244321}">
                <p14:modId xmlns:p14="http://schemas.microsoft.com/office/powerpoint/2010/main" val="1712507030"/>
              </p:ext>
            </p:extLst>
          </p:nvPr>
        </p:nvGraphicFramePr>
        <p:xfrm>
          <a:off x="2096655" y="1607127"/>
          <a:ext cx="6984592" cy="408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52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a:t>
            </a:r>
          </a:p>
        </p:txBody>
      </p:sp>
      <p:sp>
        <p:nvSpPr>
          <p:cNvPr id="3" name="Text Placeholder 2"/>
          <p:cNvSpPr>
            <a:spLocks noGrp="1"/>
          </p:cNvSpPr>
          <p:nvPr>
            <p:ph type="body" sz="quarter" idx="10"/>
          </p:nvPr>
        </p:nvSpPr>
        <p:spPr>
          <a:xfrm>
            <a:off x="649359" y="1436689"/>
            <a:ext cx="10933039" cy="4370387"/>
          </a:xfrm>
        </p:spPr>
        <p:txBody>
          <a:bodyPr/>
          <a:lstStyle/>
          <a:p>
            <a:pPr>
              <a:spcAft>
                <a:spcPts val="1200"/>
              </a:spcAft>
            </a:pPr>
            <a:r>
              <a:rPr lang="en-US" sz="2800" dirty="0"/>
              <a:t>Background</a:t>
            </a:r>
          </a:p>
          <a:p>
            <a:pPr>
              <a:spcAft>
                <a:spcPts val="1200"/>
              </a:spcAft>
            </a:pPr>
            <a:r>
              <a:rPr lang="en-US" sz="2800"/>
              <a:t>New </a:t>
            </a:r>
            <a:r>
              <a:rPr lang="en-US" sz="2800" dirty="0"/>
              <a:t>approach</a:t>
            </a:r>
          </a:p>
          <a:p>
            <a:pPr>
              <a:spcAft>
                <a:spcPts val="1200"/>
              </a:spcAft>
            </a:pPr>
            <a:r>
              <a:rPr lang="en-US" sz="2800" dirty="0"/>
              <a:t>Implementation &amp; results</a:t>
            </a:r>
          </a:p>
          <a:p>
            <a:pPr>
              <a:spcAft>
                <a:spcPts val="1200"/>
              </a:spcAft>
            </a:pPr>
            <a:r>
              <a:rPr lang="en-US" sz="2800" dirty="0"/>
              <a:t>Conclusion</a:t>
            </a:r>
          </a:p>
        </p:txBody>
      </p:sp>
    </p:spTree>
    <p:extLst>
      <p:ext uri="{BB962C8B-B14F-4D97-AF65-F5344CB8AC3E}">
        <p14:creationId xmlns:p14="http://schemas.microsoft.com/office/powerpoint/2010/main" val="350409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1" y="108671"/>
            <a:ext cx="10792177" cy="960728"/>
          </a:xfrm>
        </p:spPr>
        <p:txBody>
          <a:bodyPr/>
          <a:lstStyle/>
          <a:p>
            <a:r>
              <a:rPr lang="en-US"/>
              <a:t>Percent of MAZs not reaching convergence</a:t>
            </a:r>
          </a:p>
        </p:txBody>
      </p:sp>
      <p:sp>
        <p:nvSpPr>
          <p:cNvPr id="4" name="TextBox 3">
            <a:extLst>
              <a:ext uri="{FF2B5EF4-FFF2-40B4-BE49-F238E27FC236}">
                <a16:creationId xmlns:a16="http://schemas.microsoft.com/office/drawing/2014/main" id="{440AB86A-99BD-B8D5-BFCD-7A246A973DA7}"/>
              </a:ext>
            </a:extLst>
          </p:cNvPr>
          <p:cNvSpPr txBox="1"/>
          <p:nvPr/>
        </p:nvSpPr>
        <p:spPr>
          <a:xfrm>
            <a:off x="8288977" y="1858156"/>
            <a:ext cx="3700492" cy="3139321"/>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2"/>
                </a:solidFill>
              </a:rPr>
              <a:t>Note: convergence for legacy method is based on proportion of workers in MAZ compared to proportion of size term in MAZ</a:t>
            </a:r>
          </a:p>
          <a:p>
            <a:endParaRPr lang="en-US">
              <a:solidFill>
                <a:schemeClr val="tx2"/>
              </a:solidFill>
            </a:endParaRPr>
          </a:p>
          <a:p>
            <a:pPr marL="285750" indent="-285750">
              <a:buFont typeface="Arial" panose="020B0604020202020204" pitchFamily="34" charset="0"/>
              <a:buChar char="•"/>
            </a:pPr>
            <a:r>
              <a:rPr lang="en-US">
                <a:solidFill>
                  <a:schemeClr val="tx2"/>
                </a:solidFill>
              </a:rPr>
              <a:t>There are four size term segments (by income group) so if any of the four fail to reach convergence, MAZ is flagged as failing for shadow pricing method</a:t>
            </a:r>
          </a:p>
        </p:txBody>
      </p:sp>
      <p:graphicFrame>
        <p:nvGraphicFramePr>
          <p:cNvPr id="7" name="Chart 6">
            <a:extLst>
              <a:ext uri="{FF2B5EF4-FFF2-40B4-BE49-F238E27FC236}">
                <a16:creationId xmlns:a16="http://schemas.microsoft.com/office/drawing/2014/main" id="{4E1DB990-CC0E-5EC8-6816-4AAB61749C81}"/>
              </a:ext>
            </a:extLst>
          </p:cNvPr>
          <p:cNvGraphicFramePr>
            <a:graphicFrameLocks/>
          </p:cNvGraphicFramePr>
          <p:nvPr>
            <p:extLst>
              <p:ext uri="{D42A27DB-BD31-4B8C-83A1-F6EECF244321}">
                <p14:modId xmlns:p14="http://schemas.microsoft.com/office/powerpoint/2010/main" val="156428069"/>
              </p:ext>
            </p:extLst>
          </p:nvPr>
        </p:nvGraphicFramePr>
        <p:xfrm>
          <a:off x="1015543" y="1595755"/>
          <a:ext cx="7018655" cy="4147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1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Testing: model worker vs. land-use employment </a:t>
            </a:r>
          </a:p>
        </p:txBody>
      </p:sp>
      <p:pic>
        <p:nvPicPr>
          <p:cNvPr id="5" name="Picture 4" descr="Chart, scatter chart&#10;&#10;Description automatically generated">
            <a:extLst>
              <a:ext uri="{FF2B5EF4-FFF2-40B4-BE49-F238E27FC236}">
                <a16:creationId xmlns:a16="http://schemas.microsoft.com/office/drawing/2014/main" id="{B0D5B706-3920-6AC0-BDF8-6C0A4BAF6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80" y="1027005"/>
            <a:ext cx="2743200" cy="2743200"/>
          </a:xfrm>
          <a:prstGeom prst="rect">
            <a:avLst/>
          </a:prstGeom>
        </p:spPr>
      </p:pic>
      <p:pic>
        <p:nvPicPr>
          <p:cNvPr id="7" name="Picture 6" descr="Chart, scatter chart&#10;&#10;Description automatically generated">
            <a:extLst>
              <a:ext uri="{FF2B5EF4-FFF2-40B4-BE49-F238E27FC236}">
                <a16:creationId xmlns:a16="http://schemas.microsoft.com/office/drawing/2014/main" id="{74419EEC-EE81-1AC7-0B13-9AA7C2BFC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117" y="1034811"/>
            <a:ext cx="2743200" cy="2743200"/>
          </a:xfrm>
          <a:prstGeom prst="rect">
            <a:avLst/>
          </a:prstGeom>
        </p:spPr>
      </p:pic>
      <p:pic>
        <p:nvPicPr>
          <p:cNvPr id="9" name="Picture 8" descr="Chart, scatter chart&#10;&#10;Description automatically generated">
            <a:extLst>
              <a:ext uri="{FF2B5EF4-FFF2-40B4-BE49-F238E27FC236}">
                <a16:creationId xmlns:a16="http://schemas.microsoft.com/office/drawing/2014/main" id="{A1D011F9-6497-A7D7-FCBD-CB9B2A1DA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522" y="1042617"/>
            <a:ext cx="2743200" cy="2743200"/>
          </a:xfrm>
          <a:prstGeom prst="rect">
            <a:avLst/>
          </a:prstGeom>
        </p:spPr>
      </p:pic>
      <p:pic>
        <p:nvPicPr>
          <p:cNvPr id="11" name="Picture 10" descr="Chart, scatter chart&#10;&#10;Description automatically generated">
            <a:extLst>
              <a:ext uri="{FF2B5EF4-FFF2-40B4-BE49-F238E27FC236}">
                <a16:creationId xmlns:a16="http://schemas.microsoft.com/office/drawing/2014/main" id="{4F6C46E2-C522-9838-61CE-4BF481983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1359" y="1050423"/>
            <a:ext cx="2743200" cy="2743200"/>
          </a:xfrm>
          <a:prstGeom prst="rect">
            <a:avLst/>
          </a:prstGeom>
        </p:spPr>
      </p:pic>
      <p:pic>
        <p:nvPicPr>
          <p:cNvPr id="13" name="Picture 12" descr="Chart&#10;&#10;Description automatically generated">
            <a:extLst>
              <a:ext uri="{FF2B5EF4-FFF2-40B4-BE49-F238E27FC236}">
                <a16:creationId xmlns:a16="http://schemas.microsoft.com/office/drawing/2014/main" id="{21F77292-0F77-EE96-8131-AF46D965A7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903" y="3627589"/>
            <a:ext cx="2743200" cy="2743200"/>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E4E83201-962F-1E20-767B-22EE3B31B4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6294" y="3678558"/>
            <a:ext cx="2743200" cy="2743200"/>
          </a:xfrm>
          <a:prstGeom prst="rect">
            <a:avLst/>
          </a:prstGeom>
        </p:spPr>
      </p:pic>
      <p:pic>
        <p:nvPicPr>
          <p:cNvPr id="17" name="Picture 16" descr="A picture containing chart&#10;&#10;Description automatically generated">
            <a:extLst>
              <a:ext uri="{FF2B5EF4-FFF2-40B4-BE49-F238E27FC236}">
                <a16:creationId xmlns:a16="http://schemas.microsoft.com/office/drawing/2014/main" id="{FD050F58-DADB-2CD7-F82E-EE49FD59CF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5355" y="3678558"/>
            <a:ext cx="2743200" cy="2743200"/>
          </a:xfrm>
          <a:prstGeom prst="rect">
            <a:avLst/>
          </a:prstGeom>
        </p:spPr>
      </p:pic>
      <p:pic>
        <p:nvPicPr>
          <p:cNvPr id="19" name="Picture 18" descr="A picture containing chart&#10;&#10;Description automatically generated">
            <a:extLst>
              <a:ext uri="{FF2B5EF4-FFF2-40B4-BE49-F238E27FC236}">
                <a16:creationId xmlns:a16="http://schemas.microsoft.com/office/drawing/2014/main" id="{97DEFBD8-E123-2B03-D703-7CFCA56AFE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7536" y="3643200"/>
            <a:ext cx="2743200" cy="2743200"/>
          </a:xfrm>
          <a:prstGeom prst="rect">
            <a:avLst/>
          </a:prstGeom>
        </p:spPr>
      </p:pic>
      <p:sp>
        <p:nvSpPr>
          <p:cNvPr id="20" name="TextBox 19">
            <a:extLst>
              <a:ext uri="{FF2B5EF4-FFF2-40B4-BE49-F238E27FC236}">
                <a16:creationId xmlns:a16="http://schemas.microsoft.com/office/drawing/2014/main" id="{4162970D-EE15-1AC3-C341-FD482E503F1D}"/>
              </a:ext>
            </a:extLst>
          </p:cNvPr>
          <p:cNvSpPr txBox="1"/>
          <p:nvPr/>
        </p:nvSpPr>
        <p:spPr>
          <a:xfrm>
            <a:off x="1853737" y="3528173"/>
            <a:ext cx="532518" cy="307777"/>
          </a:xfrm>
          <a:prstGeom prst="rect">
            <a:avLst/>
          </a:prstGeom>
          <a:noFill/>
        </p:spPr>
        <p:txBody>
          <a:bodyPr wrap="none" rtlCol="0">
            <a:spAutoFit/>
          </a:bodyPr>
          <a:lstStyle/>
          <a:p>
            <a:r>
              <a:rPr lang="en-US" sz="1400">
                <a:solidFill>
                  <a:schemeClr val="tx2">
                    <a:lumMod val="90000"/>
                    <a:lumOff val="10000"/>
                  </a:schemeClr>
                </a:solidFill>
              </a:rPr>
              <a:t>iter1</a:t>
            </a:r>
          </a:p>
        </p:txBody>
      </p:sp>
      <p:sp>
        <p:nvSpPr>
          <p:cNvPr id="21" name="TextBox 20">
            <a:extLst>
              <a:ext uri="{FF2B5EF4-FFF2-40B4-BE49-F238E27FC236}">
                <a16:creationId xmlns:a16="http://schemas.microsoft.com/office/drawing/2014/main" id="{78A5119E-C693-D317-1A6B-07EA5C5EA3D6}"/>
              </a:ext>
            </a:extLst>
          </p:cNvPr>
          <p:cNvSpPr txBox="1"/>
          <p:nvPr/>
        </p:nvSpPr>
        <p:spPr>
          <a:xfrm>
            <a:off x="4469242" y="3530277"/>
            <a:ext cx="532518" cy="307777"/>
          </a:xfrm>
          <a:prstGeom prst="rect">
            <a:avLst/>
          </a:prstGeom>
          <a:noFill/>
        </p:spPr>
        <p:txBody>
          <a:bodyPr wrap="none" rtlCol="0">
            <a:spAutoFit/>
          </a:bodyPr>
          <a:lstStyle/>
          <a:p>
            <a:r>
              <a:rPr lang="en-US" sz="1400">
                <a:solidFill>
                  <a:schemeClr val="tx2">
                    <a:lumMod val="90000"/>
                    <a:lumOff val="10000"/>
                  </a:schemeClr>
                </a:solidFill>
              </a:rPr>
              <a:t>iter2</a:t>
            </a:r>
          </a:p>
        </p:txBody>
      </p:sp>
      <p:sp>
        <p:nvSpPr>
          <p:cNvPr id="22" name="TextBox 21">
            <a:extLst>
              <a:ext uri="{FF2B5EF4-FFF2-40B4-BE49-F238E27FC236}">
                <a16:creationId xmlns:a16="http://schemas.microsoft.com/office/drawing/2014/main" id="{47A7D320-56A0-E202-BA24-FB2725BA5893}"/>
              </a:ext>
            </a:extLst>
          </p:cNvPr>
          <p:cNvSpPr txBox="1"/>
          <p:nvPr/>
        </p:nvSpPr>
        <p:spPr>
          <a:xfrm>
            <a:off x="7101588" y="3524669"/>
            <a:ext cx="532518" cy="307777"/>
          </a:xfrm>
          <a:prstGeom prst="rect">
            <a:avLst/>
          </a:prstGeom>
          <a:noFill/>
        </p:spPr>
        <p:txBody>
          <a:bodyPr wrap="none" rtlCol="0">
            <a:spAutoFit/>
          </a:bodyPr>
          <a:lstStyle/>
          <a:p>
            <a:r>
              <a:rPr lang="en-US" sz="1400">
                <a:solidFill>
                  <a:schemeClr val="tx2">
                    <a:lumMod val="90000"/>
                    <a:lumOff val="10000"/>
                  </a:schemeClr>
                </a:solidFill>
              </a:rPr>
              <a:t>iter3</a:t>
            </a:r>
          </a:p>
        </p:txBody>
      </p:sp>
      <p:sp>
        <p:nvSpPr>
          <p:cNvPr id="23" name="TextBox 22">
            <a:extLst>
              <a:ext uri="{FF2B5EF4-FFF2-40B4-BE49-F238E27FC236}">
                <a16:creationId xmlns:a16="http://schemas.microsoft.com/office/drawing/2014/main" id="{6A291E9C-5D7F-DEA0-1337-ED3849CA004B}"/>
              </a:ext>
            </a:extLst>
          </p:cNvPr>
          <p:cNvSpPr txBox="1"/>
          <p:nvPr/>
        </p:nvSpPr>
        <p:spPr>
          <a:xfrm>
            <a:off x="9678386" y="3524669"/>
            <a:ext cx="532518" cy="307777"/>
          </a:xfrm>
          <a:prstGeom prst="rect">
            <a:avLst/>
          </a:prstGeom>
          <a:noFill/>
        </p:spPr>
        <p:txBody>
          <a:bodyPr wrap="none" rtlCol="0">
            <a:spAutoFit/>
          </a:bodyPr>
          <a:lstStyle/>
          <a:p>
            <a:r>
              <a:rPr lang="en-US" sz="1400">
                <a:solidFill>
                  <a:schemeClr val="tx2">
                    <a:lumMod val="90000"/>
                    <a:lumOff val="10000"/>
                  </a:schemeClr>
                </a:solidFill>
              </a:rPr>
              <a:t>iter4</a:t>
            </a:r>
          </a:p>
        </p:txBody>
      </p:sp>
      <p:sp>
        <p:nvSpPr>
          <p:cNvPr id="24" name="TextBox 23">
            <a:extLst>
              <a:ext uri="{FF2B5EF4-FFF2-40B4-BE49-F238E27FC236}">
                <a16:creationId xmlns:a16="http://schemas.microsoft.com/office/drawing/2014/main" id="{B9CB3573-0330-16AF-A87D-D805C3A3E866}"/>
              </a:ext>
            </a:extLst>
          </p:cNvPr>
          <p:cNvSpPr txBox="1"/>
          <p:nvPr/>
        </p:nvSpPr>
        <p:spPr>
          <a:xfrm>
            <a:off x="1853737" y="6149536"/>
            <a:ext cx="532518" cy="307777"/>
          </a:xfrm>
          <a:prstGeom prst="rect">
            <a:avLst/>
          </a:prstGeom>
          <a:noFill/>
        </p:spPr>
        <p:txBody>
          <a:bodyPr wrap="none" rtlCol="0">
            <a:spAutoFit/>
          </a:bodyPr>
          <a:lstStyle/>
          <a:p>
            <a:r>
              <a:rPr lang="en-US" sz="1400">
                <a:solidFill>
                  <a:schemeClr val="tx2">
                    <a:lumMod val="90000"/>
                    <a:lumOff val="10000"/>
                  </a:schemeClr>
                </a:solidFill>
              </a:rPr>
              <a:t>iter5</a:t>
            </a:r>
          </a:p>
        </p:txBody>
      </p:sp>
      <p:sp>
        <p:nvSpPr>
          <p:cNvPr id="25" name="TextBox 24">
            <a:extLst>
              <a:ext uri="{FF2B5EF4-FFF2-40B4-BE49-F238E27FC236}">
                <a16:creationId xmlns:a16="http://schemas.microsoft.com/office/drawing/2014/main" id="{7D0B8CA7-45E0-4902-9B16-2705E1DF3F8C}"/>
              </a:ext>
            </a:extLst>
          </p:cNvPr>
          <p:cNvSpPr txBox="1"/>
          <p:nvPr/>
        </p:nvSpPr>
        <p:spPr>
          <a:xfrm>
            <a:off x="4469242" y="6151640"/>
            <a:ext cx="532518" cy="307777"/>
          </a:xfrm>
          <a:prstGeom prst="rect">
            <a:avLst/>
          </a:prstGeom>
          <a:noFill/>
        </p:spPr>
        <p:txBody>
          <a:bodyPr wrap="none" rtlCol="0">
            <a:spAutoFit/>
          </a:bodyPr>
          <a:lstStyle/>
          <a:p>
            <a:r>
              <a:rPr lang="en-US" sz="1400">
                <a:solidFill>
                  <a:schemeClr val="tx2">
                    <a:lumMod val="90000"/>
                    <a:lumOff val="10000"/>
                  </a:schemeClr>
                </a:solidFill>
              </a:rPr>
              <a:t>iter6</a:t>
            </a:r>
          </a:p>
        </p:txBody>
      </p:sp>
      <p:sp>
        <p:nvSpPr>
          <p:cNvPr id="26" name="TextBox 25">
            <a:extLst>
              <a:ext uri="{FF2B5EF4-FFF2-40B4-BE49-F238E27FC236}">
                <a16:creationId xmlns:a16="http://schemas.microsoft.com/office/drawing/2014/main" id="{57DA5EA3-5E13-DE22-DB2B-9EAB69749AAF}"/>
              </a:ext>
            </a:extLst>
          </p:cNvPr>
          <p:cNvSpPr txBox="1"/>
          <p:nvPr/>
        </p:nvSpPr>
        <p:spPr>
          <a:xfrm>
            <a:off x="7101588" y="6146032"/>
            <a:ext cx="532518" cy="307777"/>
          </a:xfrm>
          <a:prstGeom prst="rect">
            <a:avLst/>
          </a:prstGeom>
          <a:noFill/>
        </p:spPr>
        <p:txBody>
          <a:bodyPr wrap="none" rtlCol="0">
            <a:spAutoFit/>
          </a:bodyPr>
          <a:lstStyle/>
          <a:p>
            <a:r>
              <a:rPr lang="en-US" sz="1400">
                <a:solidFill>
                  <a:schemeClr val="tx2">
                    <a:lumMod val="90000"/>
                    <a:lumOff val="10000"/>
                  </a:schemeClr>
                </a:solidFill>
              </a:rPr>
              <a:t>iter7</a:t>
            </a:r>
          </a:p>
        </p:txBody>
      </p:sp>
      <p:sp>
        <p:nvSpPr>
          <p:cNvPr id="27" name="TextBox 26">
            <a:extLst>
              <a:ext uri="{FF2B5EF4-FFF2-40B4-BE49-F238E27FC236}">
                <a16:creationId xmlns:a16="http://schemas.microsoft.com/office/drawing/2014/main" id="{FABCA15B-83CD-3BB8-9459-2DFD10FFEF13}"/>
              </a:ext>
            </a:extLst>
          </p:cNvPr>
          <p:cNvSpPr txBox="1"/>
          <p:nvPr/>
        </p:nvSpPr>
        <p:spPr>
          <a:xfrm>
            <a:off x="9678386" y="6146032"/>
            <a:ext cx="532518" cy="307777"/>
          </a:xfrm>
          <a:prstGeom prst="rect">
            <a:avLst/>
          </a:prstGeom>
          <a:noFill/>
        </p:spPr>
        <p:txBody>
          <a:bodyPr wrap="none" rtlCol="0">
            <a:spAutoFit/>
          </a:bodyPr>
          <a:lstStyle/>
          <a:p>
            <a:r>
              <a:rPr lang="en-US" sz="1400">
                <a:solidFill>
                  <a:schemeClr val="tx2">
                    <a:lumMod val="90000"/>
                    <a:lumOff val="10000"/>
                  </a:schemeClr>
                </a:solidFill>
              </a:rPr>
              <a:t>iter8</a:t>
            </a:r>
          </a:p>
        </p:txBody>
      </p:sp>
    </p:spTree>
    <p:extLst>
      <p:ext uri="{BB962C8B-B14F-4D97-AF65-F5344CB8AC3E}">
        <p14:creationId xmlns:p14="http://schemas.microsoft.com/office/powerpoint/2010/main" val="2660321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Testing: Run time</a:t>
            </a:r>
          </a:p>
        </p:txBody>
      </p:sp>
      <p:sp>
        <p:nvSpPr>
          <p:cNvPr id="5" name="Text Placeholder 4">
            <a:extLst>
              <a:ext uri="{FF2B5EF4-FFF2-40B4-BE49-F238E27FC236}">
                <a16:creationId xmlns:a16="http://schemas.microsoft.com/office/drawing/2014/main" id="{998D1EED-7665-6C12-20CF-6D59914FF14D}"/>
              </a:ext>
            </a:extLst>
          </p:cNvPr>
          <p:cNvSpPr>
            <a:spLocks noGrp="1"/>
          </p:cNvSpPr>
          <p:nvPr>
            <p:ph type="body" sz="quarter" idx="10"/>
          </p:nvPr>
        </p:nvSpPr>
        <p:spPr>
          <a:xfrm>
            <a:off x="789517" y="1436689"/>
            <a:ext cx="11116733" cy="4370387"/>
          </a:xfrm>
        </p:spPr>
        <p:txBody>
          <a:bodyPr/>
          <a:lstStyle/>
          <a:p>
            <a:r>
              <a:rPr lang="en-US"/>
              <a:t>10 iteration run (Simulation-based method runs for 9 iterations as it converges)</a:t>
            </a:r>
          </a:p>
        </p:txBody>
      </p:sp>
      <p:graphicFrame>
        <p:nvGraphicFramePr>
          <p:cNvPr id="9" name="Chart 8">
            <a:extLst>
              <a:ext uri="{FF2B5EF4-FFF2-40B4-BE49-F238E27FC236}">
                <a16:creationId xmlns:a16="http://schemas.microsoft.com/office/drawing/2014/main" id="{C0FC3A9D-1E3E-EDAB-6983-F46B76B0B058}"/>
              </a:ext>
            </a:extLst>
          </p:cNvPr>
          <p:cNvGraphicFramePr>
            <a:graphicFrameLocks/>
          </p:cNvGraphicFramePr>
          <p:nvPr>
            <p:extLst>
              <p:ext uri="{D42A27DB-BD31-4B8C-83A1-F6EECF244321}">
                <p14:modId xmlns:p14="http://schemas.microsoft.com/office/powerpoint/2010/main" val="773624443"/>
              </p:ext>
            </p:extLst>
          </p:nvPr>
        </p:nvGraphicFramePr>
        <p:xfrm>
          <a:off x="3263069" y="2309962"/>
          <a:ext cx="5017806" cy="29200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63961B8-4299-4D65-6DEA-3B43418EB18C}"/>
              </a:ext>
            </a:extLst>
          </p:cNvPr>
          <p:cNvSpPr txBox="1"/>
          <p:nvPr/>
        </p:nvSpPr>
        <p:spPr>
          <a:xfrm>
            <a:off x="603315" y="5618375"/>
            <a:ext cx="2262433" cy="523220"/>
          </a:xfrm>
          <a:prstGeom prst="rect">
            <a:avLst/>
          </a:prstGeom>
          <a:noFill/>
        </p:spPr>
        <p:txBody>
          <a:bodyPr wrap="square" rtlCol="0">
            <a:spAutoFit/>
          </a:bodyPr>
          <a:lstStyle/>
          <a:p>
            <a:r>
              <a:rPr lang="en-US" sz="1400">
                <a:solidFill>
                  <a:schemeClr val="tx1">
                    <a:lumMod val="50000"/>
                    <a:lumOff val="50000"/>
                  </a:schemeClr>
                </a:solidFill>
              </a:rPr>
              <a:t>16 intel cores</a:t>
            </a:r>
          </a:p>
          <a:p>
            <a:r>
              <a:rPr lang="en-US" sz="1400">
                <a:solidFill>
                  <a:schemeClr val="tx1">
                    <a:lumMod val="50000"/>
                    <a:lumOff val="50000"/>
                  </a:schemeClr>
                </a:solidFill>
              </a:rPr>
              <a:t>150 GB of RAM</a:t>
            </a:r>
          </a:p>
        </p:txBody>
      </p:sp>
    </p:spTree>
    <p:extLst>
      <p:ext uri="{BB962C8B-B14F-4D97-AF65-F5344CB8AC3E}">
        <p14:creationId xmlns:p14="http://schemas.microsoft.com/office/powerpoint/2010/main" val="172701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Revised shadow pricing: average half-tour length change</a:t>
            </a:r>
          </a:p>
        </p:txBody>
      </p:sp>
      <p:graphicFrame>
        <p:nvGraphicFramePr>
          <p:cNvPr id="4" name="Chart 3">
            <a:extLst>
              <a:ext uri="{FF2B5EF4-FFF2-40B4-BE49-F238E27FC236}">
                <a16:creationId xmlns:a16="http://schemas.microsoft.com/office/drawing/2014/main" id="{F989B364-D36B-C7F6-7D52-AFFCA0B08F33}"/>
              </a:ext>
            </a:extLst>
          </p:cNvPr>
          <p:cNvGraphicFramePr>
            <a:graphicFrameLocks/>
          </p:cNvGraphicFramePr>
          <p:nvPr>
            <p:extLst>
              <p:ext uri="{D42A27DB-BD31-4B8C-83A1-F6EECF244321}">
                <p14:modId xmlns:p14="http://schemas.microsoft.com/office/powerpoint/2010/main" val="2657563115"/>
              </p:ext>
            </p:extLst>
          </p:nvPr>
        </p:nvGraphicFramePr>
        <p:xfrm>
          <a:off x="2194044" y="1627091"/>
          <a:ext cx="7445693" cy="4018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67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99DB-3160-4B6E-93A6-EFE3FA48CA5F}"/>
              </a:ext>
            </a:extLst>
          </p:cNvPr>
          <p:cNvSpPr>
            <a:spLocks noGrp="1"/>
          </p:cNvSpPr>
          <p:nvPr>
            <p:ph type="body" sz="quarter" idx="10"/>
          </p:nvPr>
        </p:nvSpPr>
        <p:spPr/>
        <p:txBody>
          <a:bodyPr/>
          <a:lstStyle/>
          <a:p>
            <a:r>
              <a:rPr lang="en-US"/>
              <a:t>Conclusion</a:t>
            </a:r>
          </a:p>
        </p:txBody>
      </p:sp>
    </p:spTree>
    <p:extLst>
      <p:ext uri="{BB962C8B-B14F-4D97-AF65-F5344CB8AC3E}">
        <p14:creationId xmlns:p14="http://schemas.microsoft.com/office/powerpoint/2010/main" val="1329776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5" name="TextBox 4">
            <a:extLst>
              <a:ext uri="{FF2B5EF4-FFF2-40B4-BE49-F238E27FC236}">
                <a16:creationId xmlns:a16="http://schemas.microsoft.com/office/drawing/2014/main" id="{42016AAF-A1E2-1873-3F94-06CA5832B856}"/>
              </a:ext>
            </a:extLst>
          </p:cNvPr>
          <p:cNvSpPr txBox="1"/>
          <p:nvPr/>
        </p:nvSpPr>
        <p:spPr>
          <a:xfrm>
            <a:off x="704850" y="1466850"/>
            <a:ext cx="10792177" cy="3985706"/>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2600" dirty="0">
                <a:solidFill>
                  <a:schemeClr val="tx2"/>
                </a:solidFill>
              </a:rPr>
              <a:t>Common location (destination) choice models are not capacity constrained by design.</a:t>
            </a:r>
          </a:p>
          <a:p>
            <a:pPr marL="285750" indent="-285750">
              <a:spcBef>
                <a:spcPts val="600"/>
              </a:spcBef>
              <a:spcAft>
                <a:spcPts val="1200"/>
              </a:spcAft>
              <a:buFont typeface="Arial" panose="020B0604020202020204" pitchFamily="34" charset="0"/>
              <a:buChar char="•"/>
            </a:pPr>
            <a:r>
              <a:rPr lang="en-US" sz="2600" dirty="0">
                <a:solidFill>
                  <a:schemeClr val="tx2"/>
                </a:solidFill>
              </a:rPr>
              <a:t>Current model constraint mechanism are inefficient and time-consuming to run in real-world applications.</a:t>
            </a:r>
          </a:p>
          <a:p>
            <a:pPr marL="285750" indent="-285750">
              <a:spcBef>
                <a:spcPts val="600"/>
              </a:spcBef>
              <a:spcAft>
                <a:spcPts val="1200"/>
              </a:spcAft>
              <a:buFont typeface="Arial" panose="020B0604020202020204" pitchFamily="34" charset="0"/>
              <a:buChar char="•"/>
            </a:pPr>
            <a:r>
              <a:rPr lang="en-US" sz="2600" dirty="0">
                <a:solidFill>
                  <a:schemeClr val="tx2"/>
                </a:solidFill>
              </a:rPr>
              <a:t>Our tests show the simulation-based approach not only runs significantly faster, but also converges faster than the legacy methods.</a:t>
            </a:r>
          </a:p>
          <a:p>
            <a:pPr marL="285750" indent="-285750">
              <a:spcBef>
                <a:spcPts val="600"/>
              </a:spcBef>
              <a:spcAft>
                <a:spcPts val="1200"/>
              </a:spcAft>
              <a:buFont typeface="Arial" panose="020B0604020202020204" pitchFamily="34" charset="0"/>
              <a:buChar char="•"/>
            </a:pPr>
            <a:r>
              <a:rPr lang="en-US" sz="2600" dirty="0">
                <a:solidFill>
                  <a:schemeClr val="tx2"/>
                </a:solidFill>
              </a:rPr>
              <a:t>Method currently implemented for SEMCOG (Southeast Michigan) and SANDAG (San Diego) ActivitySim-based models.</a:t>
            </a:r>
          </a:p>
        </p:txBody>
      </p:sp>
    </p:spTree>
    <p:extLst>
      <p:ext uri="{BB962C8B-B14F-4D97-AF65-F5344CB8AC3E}">
        <p14:creationId xmlns:p14="http://schemas.microsoft.com/office/powerpoint/2010/main" val="83486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5" name="TextBox 4">
            <a:extLst>
              <a:ext uri="{FF2B5EF4-FFF2-40B4-BE49-F238E27FC236}">
                <a16:creationId xmlns:a16="http://schemas.microsoft.com/office/drawing/2014/main" id="{42016AAF-A1E2-1873-3F94-06CA5832B856}"/>
              </a:ext>
            </a:extLst>
          </p:cNvPr>
          <p:cNvSpPr txBox="1"/>
          <p:nvPr/>
        </p:nvSpPr>
        <p:spPr>
          <a:xfrm>
            <a:off x="704850" y="1466850"/>
            <a:ext cx="10792177" cy="1923604"/>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2600" dirty="0">
                <a:solidFill>
                  <a:schemeClr val="tx2"/>
                </a:solidFill>
              </a:rPr>
              <a:t>This work was funded by the ActivitySim Consortium.</a:t>
            </a:r>
          </a:p>
          <a:p>
            <a:pPr marL="285750" indent="-285750">
              <a:spcBef>
                <a:spcPts val="600"/>
              </a:spcBef>
              <a:spcAft>
                <a:spcPts val="1200"/>
              </a:spcAft>
              <a:buFont typeface="Arial" panose="020B0604020202020204" pitchFamily="34" charset="0"/>
              <a:buChar char="•"/>
            </a:pPr>
            <a:r>
              <a:rPr lang="en-US" sz="2600" dirty="0">
                <a:solidFill>
                  <a:schemeClr val="tx2"/>
                </a:solidFill>
              </a:rPr>
              <a:t>We would also like to thank the Consortium, SEMCOG, and SANDAG teams for their feedback in developing and implementing </a:t>
            </a:r>
            <a:r>
              <a:rPr lang="en-US" sz="2600">
                <a:solidFill>
                  <a:schemeClr val="tx2"/>
                </a:solidFill>
              </a:rPr>
              <a:t>this approach.</a:t>
            </a:r>
            <a:endParaRPr lang="en-US" sz="2600" dirty="0">
              <a:solidFill>
                <a:schemeClr val="tx2"/>
              </a:solidFill>
            </a:endParaRPr>
          </a:p>
        </p:txBody>
      </p:sp>
    </p:spTree>
    <p:extLst>
      <p:ext uri="{BB962C8B-B14F-4D97-AF65-F5344CB8AC3E}">
        <p14:creationId xmlns:p14="http://schemas.microsoft.com/office/powerpoint/2010/main" val="426936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427C5-1C23-8C44-8A34-1EF2EFD5A6FA}"/>
              </a:ext>
            </a:extLst>
          </p:cNvPr>
          <p:cNvSpPr>
            <a:spLocks noGrp="1"/>
          </p:cNvSpPr>
          <p:nvPr>
            <p:ph type="body" sz="quarter" idx="11"/>
          </p:nvPr>
        </p:nvSpPr>
        <p:spPr/>
        <p:txBody>
          <a:bodyPr/>
          <a:lstStyle/>
          <a:p>
            <a:r>
              <a:rPr lang="en-US"/>
              <a:t>Joel Freedman</a:t>
            </a:r>
          </a:p>
        </p:txBody>
      </p:sp>
      <p:sp>
        <p:nvSpPr>
          <p:cNvPr id="3" name="Text Placeholder 2">
            <a:extLst>
              <a:ext uri="{FF2B5EF4-FFF2-40B4-BE49-F238E27FC236}">
                <a16:creationId xmlns:a16="http://schemas.microsoft.com/office/drawing/2014/main" id="{FC120BE7-0C94-E34D-9495-7C6A4B6BF241}"/>
              </a:ext>
            </a:extLst>
          </p:cNvPr>
          <p:cNvSpPr>
            <a:spLocks noGrp="1"/>
          </p:cNvSpPr>
          <p:nvPr>
            <p:ph type="body" sz="quarter" idx="12"/>
          </p:nvPr>
        </p:nvSpPr>
        <p:spPr/>
        <p:txBody>
          <a:bodyPr/>
          <a:lstStyle/>
          <a:p>
            <a:r>
              <a:rPr lang="en-US"/>
              <a:t>Senior Director</a:t>
            </a:r>
          </a:p>
        </p:txBody>
      </p:sp>
      <p:sp>
        <p:nvSpPr>
          <p:cNvPr id="4" name="Text Placeholder 3">
            <a:extLst>
              <a:ext uri="{FF2B5EF4-FFF2-40B4-BE49-F238E27FC236}">
                <a16:creationId xmlns:a16="http://schemas.microsoft.com/office/drawing/2014/main" id="{F8207EA1-3BB8-EF48-BF30-427175025194}"/>
              </a:ext>
            </a:extLst>
          </p:cNvPr>
          <p:cNvSpPr>
            <a:spLocks noGrp="1"/>
          </p:cNvSpPr>
          <p:nvPr>
            <p:ph type="body" sz="quarter" idx="13"/>
          </p:nvPr>
        </p:nvSpPr>
        <p:spPr/>
        <p:txBody>
          <a:bodyPr/>
          <a:lstStyle/>
          <a:p>
            <a:r>
              <a:rPr lang="en-US"/>
              <a:t>Joel.Freedman@rsginc.com</a:t>
            </a:r>
          </a:p>
        </p:txBody>
      </p:sp>
      <p:sp>
        <p:nvSpPr>
          <p:cNvPr id="5" name="Text Placeholder 4">
            <a:extLst>
              <a:ext uri="{FF2B5EF4-FFF2-40B4-BE49-F238E27FC236}">
                <a16:creationId xmlns:a16="http://schemas.microsoft.com/office/drawing/2014/main" id="{02B7FC37-5764-1348-A956-863B5085AC52}"/>
              </a:ext>
            </a:extLst>
          </p:cNvPr>
          <p:cNvSpPr>
            <a:spLocks noGrp="1"/>
          </p:cNvSpPr>
          <p:nvPr>
            <p:ph type="body" sz="quarter" idx="14"/>
          </p:nvPr>
        </p:nvSpPr>
        <p:spPr>
          <a:xfrm>
            <a:off x="4583634" y="4295051"/>
            <a:ext cx="4319850" cy="300796"/>
          </a:xfrm>
        </p:spPr>
        <p:txBody>
          <a:bodyPr/>
          <a:lstStyle/>
          <a:p>
            <a:r>
              <a:rPr lang="en-US" dirty="0"/>
              <a:t>Ali Etezady</a:t>
            </a:r>
          </a:p>
        </p:txBody>
      </p:sp>
      <p:sp>
        <p:nvSpPr>
          <p:cNvPr id="6" name="Text Placeholder 5">
            <a:extLst>
              <a:ext uri="{FF2B5EF4-FFF2-40B4-BE49-F238E27FC236}">
                <a16:creationId xmlns:a16="http://schemas.microsoft.com/office/drawing/2014/main" id="{F28EC65F-F209-904B-88D3-E9B7A21C1126}"/>
              </a:ext>
            </a:extLst>
          </p:cNvPr>
          <p:cNvSpPr>
            <a:spLocks noGrp="1"/>
          </p:cNvSpPr>
          <p:nvPr>
            <p:ph type="body" sz="quarter" idx="15"/>
          </p:nvPr>
        </p:nvSpPr>
        <p:spPr>
          <a:xfrm>
            <a:off x="4583633" y="4587717"/>
            <a:ext cx="4319851" cy="276276"/>
          </a:xfrm>
        </p:spPr>
        <p:txBody>
          <a:bodyPr/>
          <a:lstStyle/>
          <a:p>
            <a:r>
              <a:rPr lang="en-US" dirty="0"/>
              <a:t>Consultant</a:t>
            </a:r>
          </a:p>
        </p:txBody>
      </p:sp>
      <p:sp>
        <p:nvSpPr>
          <p:cNvPr id="7" name="Text Placeholder 6">
            <a:extLst>
              <a:ext uri="{FF2B5EF4-FFF2-40B4-BE49-F238E27FC236}">
                <a16:creationId xmlns:a16="http://schemas.microsoft.com/office/drawing/2014/main" id="{D9065B39-8CF5-2549-AF26-273893B2EF31}"/>
              </a:ext>
            </a:extLst>
          </p:cNvPr>
          <p:cNvSpPr>
            <a:spLocks noGrp="1"/>
          </p:cNvSpPr>
          <p:nvPr>
            <p:ph type="body" sz="quarter" idx="16"/>
          </p:nvPr>
        </p:nvSpPr>
        <p:spPr>
          <a:xfrm>
            <a:off x="4583632" y="4845629"/>
            <a:ext cx="4319851" cy="460077"/>
          </a:xfrm>
        </p:spPr>
        <p:txBody>
          <a:bodyPr/>
          <a:lstStyle/>
          <a:p>
            <a:r>
              <a:rPr lang="en-US" dirty="0"/>
              <a:t>Ali.Etezady@rsginc.com</a:t>
            </a:r>
          </a:p>
        </p:txBody>
      </p:sp>
      <p:sp>
        <p:nvSpPr>
          <p:cNvPr id="8" name="Text Placeholder 4">
            <a:extLst>
              <a:ext uri="{FF2B5EF4-FFF2-40B4-BE49-F238E27FC236}">
                <a16:creationId xmlns:a16="http://schemas.microsoft.com/office/drawing/2014/main" id="{2528E3B9-1F98-8879-13EB-002B3537CFED}"/>
              </a:ext>
            </a:extLst>
          </p:cNvPr>
          <p:cNvSpPr txBox="1">
            <a:spLocks/>
          </p:cNvSpPr>
          <p:nvPr/>
        </p:nvSpPr>
        <p:spPr>
          <a:xfrm>
            <a:off x="7248383" y="4308289"/>
            <a:ext cx="2233810" cy="274320"/>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b="1" kern="1200" baseline="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David Hensle</a:t>
            </a:r>
          </a:p>
        </p:txBody>
      </p:sp>
      <p:sp>
        <p:nvSpPr>
          <p:cNvPr id="9" name="Text Placeholder 5">
            <a:extLst>
              <a:ext uri="{FF2B5EF4-FFF2-40B4-BE49-F238E27FC236}">
                <a16:creationId xmlns:a16="http://schemas.microsoft.com/office/drawing/2014/main" id="{F570EE92-67A9-0E8C-3D0D-FD1D6C4789EF}"/>
              </a:ext>
            </a:extLst>
          </p:cNvPr>
          <p:cNvSpPr txBox="1">
            <a:spLocks/>
          </p:cNvSpPr>
          <p:nvPr/>
        </p:nvSpPr>
        <p:spPr>
          <a:xfrm>
            <a:off x="7248383" y="4582563"/>
            <a:ext cx="5884333" cy="274320"/>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1300"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Consultant</a:t>
            </a:r>
          </a:p>
        </p:txBody>
      </p:sp>
      <p:sp>
        <p:nvSpPr>
          <p:cNvPr id="10" name="Text Placeholder 6">
            <a:extLst>
              <a:ext uri="{FF2B5EF4-FFF2-40B4-BE49-F238E27FC236}">
                <a16:creationId xmlns:a16="http://schemas.microsoft.com/office/drawing/2014/main" id="{44F13364-4E2A-F97F-789C-73A19275C6A8}"/>
              </a:ext>
            </a:extLst>
          </p:cNvPr>
          <p:cNvSpPr txBox="1">
            <a:spLocks/>
          </p:cNvSpPr>
          <p:nvPr/>
        </p:nvSpPr>
        <p:spPr>
          <a:xfrm>
            <a:off x="7248383" y="4882339"/>
            <a:ext cx="5884333" cy="274320"/>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16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1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David.Hensle@rsginc.com</a:t>
            </a:r>
          </a:p>
        </p:txBody>
      </p:sp>
    </p:spTree>
    <p:extLst>
      <p:ext uri="{BB962C8B-B14F-4D97-AF65-F5344CB8AC3E}">
        <p14:creationId xmlns:p14="http://schemas.microsoft.com/office/powerpoint/2010/main" val="172978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99DB-3160-4B6E-93A6-EFE3FA48CA5F}"/>
              </a:ext>
            </a:extLst>
          </p:cNvPr>
          <p:cNvSpPr>
            <a:spLocks noGrp="1"/>
          </p:cNvSpPr>
          <p:nvPr>
            <p:ph type="body" sz="quarter" idx="10"/>
          </p:nvPr>
        </p:nvSpPr>
        <p:spPr/>
        <p:txBody>
          <a:bodyPr/>
          <a:lstStyle/>
          <a:p>
            <a:r>
              <a:rPr lang="en-US"/>
              <a:t>Background</a:t>
            </a:r>
          </a:p>
        </p:txBody>
      </p:sp>
    </p:spTree>
    <p:extLst>
      <p:ext uri="{BB962C8B-B14F-4D97-AF65-F5344CB8AC3E}">
        <p14:creationId xmlns:p14="http://schemas.microsoft.com/office/powerpoint/2010/main" val="123885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Background</a:t>
            </a:r>
            <a:endParaRPr lang="en-US"/>
          </a:p>
        </p:txBody>
      </p:sp>
      <p:sp>
        <p:nvSpPr>
          <p:cNvPr id="3" name="Text Placeholder 2"/>
          <p:cNvSpPr>
            <a:spLocks noGrp="1"/>
          </p:cNvSpPr>
          <p:nvPr>
            <p:ph type="body" sz="quarter" idx="10"/>
          </p:nvPr>
        </p:nvSpPr>
        <p:spPr>
          <a:xfrm>
            <a:off x="649359" y="1436689"/>
            <a:ext cx="10933039" cy="4927535"/>
          </a:xfrm>
        </p:spPr>
        <p:txBody>
          <a:bodyPr/>
          <a:lstStyle/>
          <a:p>
            <a:pPr marL="285750" indent="-285750">
              <a:spcBef>
                <a:spcPct val="20000"/>
              </a:spcBef>
              <a:spcAft>
                <a:spcPts val="600"/>
              </a:spcAft>
              <a:buFont typeface="Arial" pitchFamily="34" charset="0"/>
              <a:buChar char="•"/>
            </a:pPr>
            <a:r>
              <a:rPr kumimoji="0" lang="en-US" sz="2600" b="0" i="0" u="none" strike="noStrike" kern="0" cap="none" spc="0" normalizeH="0" baseline="0" noProof="0" dirty="0">
                <a:ln>
                  <a:noFill/>
                </a:ln>
                <a:solidFill>
                  <a:srgbClr val="F68B1F"/>
                </a:solidFill>
                <a:effectLst/>
                <a:uLnTx/>
                <a:uFillTx/>
                <a:latin typeface="+mn-lt"/>
              </a:rPr>
              <a:t>Mandatory</a:t>
            </a:r>
            <a:r>
              <a:rPr kumimoji="0" lang="en-US" sz="2600" b="0" i="0" u="none" strike="noStrike" kern="0" cap="none" spc="0" normalizeH="0" noProof="0" dirty="0">
                <a:ln>
                  <a:noFill/>
                </a:ln>
                <a:solidFill>
                  <a:srgbClr val="F68B1F"/>
                </a:solidFill>
                <a:effectLst/>
                <a:uLnTx/>
                <a:uFillTx/>
                <a:latin typeface="+mn-lt"/>
              </a:rPr>
              <a:t> location choice models are integral parts of Activity-based models and are also increasingly common in trip and tour-based models.</a:t>
            </a:r>
          </a:p>
          <a:p>
            <a:pPr marL="630237" lvl="1">
              <a:spcAft>
                <a:spcPts val="1200"/>
              </a:spcAft>
              <a:buFont typeface="Arial" pitchFamily="34" charset="0"/>
              <a:buChar char="•"/>
            </a:pPr>
            <a:r>
              <a:rPr kumimoji="0" lang="en-US" sz="2300" b="0" i="0" u="none" strike="noStrike" kern="0" cap="none" spc="0" normalizeH="0" baseline="0" noProof="0" dirty="0">
                <a:ln>
                  <a:noFill/>
                </a:ln>
                <a:effectLst/>
                <a:uLnTx/>
                <a:uFillTx/>
                <a:latin typeface="+mn-lt"/>
              </a:rPr>
              <a:t>They determine the workplace</a:t>
            </a:r>
            <a:r>
              <a:rPr kumimoji="0" lang="en-US" sz="2300" b="0" i="0" u="none" strike="noStrike" kern="0" cap="none" spc="0" normalizeH="0" noProof="0" dirty="0">
                <a:ln>
                  <a:noFill/>
                </a:ln>
                <a:effectLst/>
                <a:uLnTx/>
                <a:uFillTx/>
                <a:latin typeface="+mn-lt"/>
              </a:rPr>
              <a:t> or school location of individuals in the model.</a:t>
            </a:r>
          </a:p>
          <a:p>
            <a:pPr marL="285750">
              <a:buFont typeface="Arial" pitchFamily="34" charset="0"/>
              <a:buChar char="•"/>
            </a:pPr>
            <a:r>
              <a:rPr lang="en-US" sz="2600" kern="0" dirty="0">
                <a:solidFill>
                  <a:srgbClr val="F68B1F"/>
                </a:solidFill>
              </a:rPr>
              <a:t>These models are often formulated using the logit family of random utility models.</a:t>
            </a:r>
          </a:p>
          <a:p>
            <a:pPr marL="630237" lvl="1">
              <a:buFont typeface="Arial" pitchFamily="34" charset="0"/>
              <a:buChar char="•"/>
            </a:pPr>
            <a:r>
              <a:rPr lang="en-US" sz="2300" u="sng" kern="0" dirty="0"/>
              <a:t>Advantages</a:t>
            </a:r>
            <a:r>
              <a:rPr lang="en-US" sz="2300" kern="0" dirty="0"/>
              <a:t>: </a:t>
            </a:r>
            <a:r>
              <a:rPr lang="en-US" sz="2300" dirty="0"/>
              <a:t>flexibility in defining the factors affecting choice, efficiency of the method, and the general availability of estimation software packages</a:t>
            </a:r>
          </a:p>
          <a:p>
            <a:pPr marL="630237" lvl="1">
              <a:buFont typeface="Arial" pitchFamily="34" charset="0"/>
              <a:buChar char="•"/>
            </a:pPr>
            <a:r>
              <a:rPr lang="en-US" sz="2300" u="sng" kern="0" dirty="0"/>
              <a:t>Disadvantage</a:t>
            </a:r>
            <a:r>
              <a:rPr lang="en-US" sz="2300" kern="0" dirty="0"/>
              <a:t>: (in general) </a:t>
            </a:r>
            <a:r>
              <a:rPr lang="en-US" sz="2300" dirty="0"/>
              <a:t>inability to doubly constrain the model in the estimation process, requiring an iterative post-estimation process to match input attractions</a:t>
            </a:r>
            <a:endParaRPr lang="en-US" sz="2300" kern="0" dirty="0"/>
          </a:p>
          <a:p>
            <a:pPr marL="285750" indent="-285750">
              <a:spcBef>
                <a:spcPct val="20000"/>
              </a:spcBef>
              <a:buFont typeface="Arial" pitchFamily="34" charset="0"/>
              <a:buChar char="•"/>
            </a:pPr>
            <a:endParaRPr lang="en-US" sz="2400" kern="0" dirty="0"/>
          </a:p>
          <a:p>
            <a:endParaRPr lang="en-US" dirty="0"/>
          </a:p>
        </p:txBody>
      </p:sp>
    </p:spTree>
    <p:extLst>
      <p:ext uri="{BB962C8B-B14F-4D97-AF65-F5344CB8AC3E}">
        <p14:creationId xmlns:p14="http://schemas.microsoft.com/office/powerpoint/2010/main" val="61239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Background: the need to doubly constrain choice models</a:t>
            </a:r>
            <a:endParaRPr lang="en-US"/>
          </a:p>
        </p:txBody>
      </p:sp>
      <p:sp>
        <p:nvSpPr>
          <p:cNvPr id="3" name="Text Placeholder 2"/>
          <p:cNvSpPr>
            <a:spLocks noGrp="1"/>
          </p:cNvSpPr>
          <p:nvPr>
            <p:ph type="body" sz="quarter" idx="10"/>
          </p:nvPr>
        </p:nvSpPr>
        <p:spPr>
          <a:xfrm>
            <a:off x="649359" y="1436689"/>
            <a:ext cx="10933039" cy="2908973"/>
          </a:xfrm>
        </p:spPr>
        <p:txBody>
          <a:bodyPr/>
          <a:lstStyle/>
          <a:p>
            <a:pPr marL="285750">
              <a:buFont typeface="Arial" pitchFamily="34" charset="0"/>
              <a:buChar char="•"/>
            </a:pPr>
            <a:r>
              <a:rPr lang="en-US" sz="2600" dirty="0">
                <a:solidFill>
                  <a:schemeClr val="bg2"/>
                </a:solidFill>
                <a:latin typeface="Arial" panose="020B0604020202020204" pitchFamily="34" charset="0"/>
              </a:rPr>
              <a:t>A location choice model by design ensures matching the </a:t>
            </a:r>
            <a:r>
              <a:rPr lang="en-US" sz="2600" b="1" dirty="0">
                <a:solidFill>
                  <a:schemeClr val="bg2"/>
                </a:solidFill>
                <a:latin typeface="Arial" panose="020B0604020202020204" pitchFamily="34" charset="0"/>
              </a:rPr>
              <a:t>origin constraints.</a:t>
            </a:r>
          </a:p>
          <a:p>
            <a:pPr marL="630237" lvl="1">
              <a:buFont typeface="Arial" pitchFamily="34" charset="0"/>
              <a:buChar char="•"/>
            </a:pPr>
            <a:r>
              <a:rPr lang="en-US" sz="2200" dirty="0">
                <a:latin typeface="Arial" panose="020B0604020202020204" pitchFamily="34" charset="0"/>
              </a:rPr>
              <a:t>The sum of the number of workers with assigned workplace matches the total number of workers</a:t>
            </a:r>
            <a:endParaRPr lang="en-US" sz="2600" b="1" dirty="0">
              <a:solidFill>
                <a:schemeClr val="bg2"/>
              </a:solidFill>
              <a:latin typeface="Arial" panose="020B0604020202020204" pitchFamily="34" charset="0"/>
            </a:endParaRPr>
          </a:p>
          <a:p>
            <a:pPr marL="285750">
              <a:buFont typeface="Arial" pitchFamily="34" charset="0"/>
              <a:buChar char="•"/>
            </a:pPr>
            <a:r>
              <a:rPr lang="en-US" sz="2600" dirty="0">
                <a:solidFill>
                  <a:schemeClr val="bg2"/>
                </a:solidFill>
                <a:latin typeface="Arial" panose="020B0604020202020204" pitchFamily="34" charset="0"/>
              </a:rPr>
              <a:t>But it does not ensure matching the </a:t>
            </a:r>
            <a:r>
              <a:rPr lang="en-US" sz="2600" b="1" dirty="0">
                <a:solidFill>
                  <a:schemeClr val="bg2"/>
                </a:solidFill>
                <a:latin typeface="Arial" panose="020B0604020202020204" pitchFamily="34" charset="0"/>
              </a:rPr>
              <a:t>destination constraints</a:t>
            </a:r>
          </a:p>
          <a:p>
            <a:pPr marL="630237" lvl="1">
              <a:buFont typeface="Arial" pitchFamily="34" charset="0"/>
              <a:buChar char="•"/>
            </a:pPr>
            <a:r>
              <a:rPr lang="en-US" sz="2200" dirty="0">
                <a:latin typeface="Arial" panose="020B0604020202020204" pitchFamily="34" charset="0"/>
              </a:rPr>
              <a:t>No guarantee the number of assigned workers to a destination zone matches available jobs there.</a:t>
            </a:r>
          </a:p>
          <a:p>
            <a:pPr marL="285750" indent="-285750">
              <a:spcBef>
                <a:spcPct val="20000"/>
              </a:spcBef>
              <a:buFont typeface="Arial" pitchFamily="34" charset="0"/>
              <a:buChar char="•"/>
            </a:pPr>
            <a:endParaRPr kumimoji="0" lang="en-US" b="0" i="0" u="none" strike="noStrike" kern="0" cap="none" spc="0" normalizeH="0" baseline="0" noProof="0" dirty="0">
              <a:ln>
                <a:noFill/>
              </a:ln>
              <a:solidFill>
                <a:schemeClr val="tx1"/>
              </a:solidFill>
              <a:effectLst/>
              <a:uLnTx/>
              <a:uFillTx/>
              <a:latin typeface="+mn-lt"/>
            </a:endParaRPr>
          </a:p>
          <a:p>
            <a:pPr marL="285750" indent="-285750">
              <a:spcBef>
                <a:spcPct val="20000"/>
              </a:spcBef>
              <a:buFont typeface="Arial" pitchFamily="34" charset="0"/>
              <a:buChar char="•"/>
            </a:pPr>
            <a:endParaRPr lang="en-US" sz="2400" kern="0" dirty="0"/>
          </a:p>
          <a:p>
            <a:endParaRPr lang="en-US" dirty="0"/>
          </a:p>
        </p:txBody>
      </p:sp>
      <mc:AlternateContent xmlns:mc="http://schemas.openxmlformats.org/markup-compatibility/2006" xmlns:a14="http://schemas.microsoft.com/office/drawing/2010/main">
        <mc:Choice Requires="a14">
          <p:sp>
            <p:nvSpPr>
              <p:cNvPr id="4" name="TextBox 9">
                <a:extLst>
                  <a:ext uri="{FF2B5EF4-FFF2-40B4-BE49-F238E27FC236}">
                    <a16:creationId xmlns:a16="http://schemas.microsoft.com/office/drawing/2014/main" id="{870781F1-81B9-4CBD-A50D-A356ABEEFCD1}"/>
                  </a:ext>
                </a:extLst>
              </p:cNvPr>
              <p:cNvSpPr txBox="1"/>
              <p:nvPr/>
            </p:nvSpPr>
            <p:spPr>
              <a:xfrm>
                <a:off x="5444095" y="4717785"/>
                <a:ext cx="3243901" cy="703526"/>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solidFill>
                                <a:schemeClr val="tx2"/>
                              </a:solidFill>
                              <a:latin typeface="Cambria Math" panose="02040503050406030204" pitchFamily="18" charset="0"/>
                            </a:rPr>
                          </m:ctrlPr>
                        </m:naryPr>
                        <m:sub>
                          <m:r>
                            <m:rPr>
                              <m:brk m:alnAt="7"/>
                            </m:rPr>
                            <a:rPr lang="en-US" b="0" i="1" smtClean="0">
                              <a:solidFill>
                                <a:schemeClr val="tx2"/>
                              </a:solidFill>
                              <a:latin typeface="Cambria Math" panose="02040503050406030204" pitchFamily="18" charset="0"/>
                            </a:rPr>
                            <m:t>𝑗</m:t>
                          </m:r>
                        </m:sub>
                        <m:sup/>
                        <m:e>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𝑃</m:t>
                              </m:r>
                            </m:e>
                            <m:sub>
                              <m:r>
                                <a:rPr lang="en-US" i="1">
                                  <a:solidFill>
                                    <a:schemeClr val="tx2"/>
                                  </a:solidFill>
                                  <a:latin typeface="Cambria Math" panose="02040503050406030204" pitchFamily="18" charset="0"/>
                                </a:rPr>
                                <m:t>𝑖</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𝑗</m:t>
                              </m:r>
                            </m:sub>
                          </m:sSub>
                          <m:r>
                            <a:rPr lang="en-US" b="0" i="1" smtClean="0">
                              <a:solidFill>
                                <a:schemeClr val="tx2"/>
                              </a:solidFill>
                              <a:latin typeface="Cambria Math" panose="02040503050406030204" pitchFamily="18" charset="0"/>
                            </a:rPr>
                            <m:t> ∗</m:t>
                          </m:r>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𝑊𝑜𝑟𝑘𝑒𝑟𝑠</m:t>
                              </m:r>
                            </m:e>
                            <m:sub>
                              <m:r>
                                <a:rPr lang="en-US" i="1">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𝑊𝑜𝑟𝑘𝑒𝑟𝑠</m:t>
                              </m:r>
                            </m:e>
                            <m:sub>
                              <m:r>
                                <a:rPr lang="en-US" i="1">
                                  <a:solidFill>
                                    <a:schemeClr val="tx2"/>
                                  </a:solidFill>
                                  <a:latin typeface="Cambria Math" panose="02040503050406030204" pitchFamily="18" charset="0"/>
                                </a:rPr>
                                <m:t>𝑖</m:t>
                              </m:r>
                            </m:sub>
                          </m:sSub>
                        </m:e>
                      </m:nary>
                    </m:oMath>
                  </m:oMathPara>
                </a14:m>
                <a:endParaRPr lang="en-US">
                  <a:solidFill>
                    <a:schemeClr val="tx2"/>
                  </a:solidFill>
                </a:endParaRPr>
              </a:p>
            </p:txBody>
          </p:sp>
        </mc:Choice>
        <mc:Fallback xmlns="">
          <p:sp>
            <p:nvSpPr>
              <p:cNvPr id="4" name="TextBox 9">
                <a:extLst>
                  <a:ext uri="{FF2B5EF4-FFF2-40B4-BE49-F238E27FC236}">
                    <a16:creationId xmlns:a16="http://schemas.microsoft.com/office/drawing/2014/main" id="{870781F1-81B9-4CBD-A50D-A356ABEEFCD1}"/>
                  </a:ext>
                </a:extLst>
              </p:cNvPr>
              <p:cNvSpPr txBox="1">
                <a:spLocks noRot="1" noChangeAspect="1" noMove="1" noResize="1" noEditPoints="1" noAdjustHandles="1" noChangeArrowheads="1" noChangeShapeType="1" noTextEdit="1"/>
              </p:cNvSpPr>
              <p:nvPr/>
            </p:nvSpPr>
            <p:spPr>
              <a:xfrm>
                <a:off x="5444095" y="4717785"/>
                <a:ext cx="3243901" cy="7035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10">
                <a:extLst>
                  <a:ext uri="{FF2B5EF4-FFF2-40B4-BE49-F238E27FC236}">
                    <a16:creationId xmlns:a16="http://schemas.microsoft.com/office/drawing/2014/main" id="{203A6331-B848-4E75-B428-295CD91271AA}"/>
                  </a:ext>
                </a:extLst>
              </p:cNvPr>
              <p:cNvSpPr txBox="1"/>
              <p:nvPr/>
            </p:nvSpPr>
            <p:spPr>
              <a:xfrm>
                <a:off x="5444095" y="5636729"/>
                <a:ext cx="3661323" cy="672235"/>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solidFill>
                                <a:schemeClr val="tx2"/>
                              </a:solidFill>
                              <a:latin typeface="Cambria Math" panose="02040503050406030204" pitchFamily="18" charset="0"/>
                            </a:rPr>
                          </m:ctrlPr>
                        </m:naryPr>
                        <m:sub>
                          <m:r>
                            <a:rPr lang="en-US" b="0" i="1" smtClean="0">
                              <a:solidFill>
                                <a:schemeClr val="tx2"/>
                              </a:solidFill>
                              <a:latin typeface="Cambria Math" panose="02040503050406030204" pitchFamily="18" charset="0"/>
                            </a:rPr>
                            <m:t>𝑖</m:t>
                          </m:r>
                        </m:sub>
                        <m:sup/>
                        <m:e>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𝑃</m:t>
                              </m:r>
                            </m:e>
                            <m:sub>
                              <m:r>
                                <a:rPr lang="en-US" i="1">
                                  <a:solidFill>
                                    <a:schemeClr val="tx2"/>
                                  </a:solidFill>
                                  <a:latin typeface="Cambria Math" panose="02040503050406030204" pitchFamily="18" charset="0"/>
                                </a:rPr>
                                <m:t>𝑖</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𝑗</m:t>
                              </m:r>
                            </m:sub>
                          </m:sSub>
                          <m:r>
                            <a:rPr lang="en-US" b="0" i="1" smtClean="0">
                              <a:solidFill>
                                <a:schemeClr val="tx2"/>
                              </a:solidFill>
                              <a:latin typeface="Cambria Math" panose="02040503050406030204" pitchFamily="18" charset="0"/>
                            </a:rPr>
                            <m:t> ∗</m:t>
                          </m:r>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𝑊𝑜𝑟𝑘𝑒𝑟𝑠</m:t>
                              </m:r>
                            </m:e>
                            <m:sub>
                              <m:r>
                                <a:rPr lang="en-US" i="1">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𝐸𝑚𝑝𝑙𝑜𝑦𝑚𝑒𝑛𝑡</m:t>
                              </m:r>
                            </m:e>
                            <m:sub>
                              <m:r>
                                <a:rPr lang="en-US" b="0" i="1" smtClean="0">
                                  <a:solidFill>
                                    <a:schemeClr val="tx2"/>
                                  </a:solidFill>
                                  <a:latin typeface="Cambria Math" panose="02040503050406030204" pitchFamily="18" charset="0"/>
                                </a:rPr>
                                <m:t>𝑗</m:t>
                              </m:r>
                            </m:sub>
                          </m:sSub>
                        </m:e>
                      </m:nary>
                    </m:oMath>
                  </m:oMathPara>
                </a14:m>
                <a:endParaRPr lang="en-US" err="1">
                  <a:solidFill>
                    <a:schemeClr val="tx2"/>
                  </a:solidFill>
                </a:endParaRPr>
              </a:p>
            </p:txBody>
          </p:sp>
        </mc:Choice>
        <mc:Fallback xmlns="">
          <p:sp>
            <p:nvSpPr>
              <p:cNvPr id="5" name="TextBox 10">
                <a:extLst>
                  <a:ext uri="{FF2B5EF4-FFF2-40B4-BE49-F238E27FC236}">
                    <a16:creationId xmlns:a16="http://schemas.microsoft.com/office/drawing/2014/main" id="{203A6331-B848-4E75-B428-295CD91271AA}"/>
                  </a:ext>
                </a:extLst>
              </p:cNvPr>
              <p:cNvSpPr txBox="1">
                <a:spLocks noRot="1" noChangeAspect="1" noMove="1" noResize="1" noEditPoints="1" noAdjustHandles="1" noChangeArrowheads="1" noChangeShapeType="1" noTextEdit="1"/>
              </p:cNvSpPr>
              <p:nvPr/>
            </p:nvSpPr>
            <p:spPr>
              <a:xfrm>
                <a:off x="5444095" y="5636729"/>
                <a:ext cx="3661323" cy="672235"/>
              </a:xfrm>
              <a:prstGeom prst="rect">
                <a:avLst/>
              </a:prstGeom>
              <a:blipFill>
                <a:blip r:embed="rId3"/>
                <a:stretch>
                  <a:fillRect/>
                </a:stretch>
              </a:blipFill>
            </p:spPr>
            <p:txBody>
              <a:bodyPr/>
              <a:lstStyle/>
              <a:p>
                <a:r>
                  <a:rPr lang="en-US">
                    <a:noFill/>
                  </a:rPr>
                  <a:t> </a:t>
                </a:r>
              </a:p>
            </p:txBody>
          </p:sp>
        </mc:Fallback>
      </mc:AlternateContent>
      <p:sp>
        <p:nvSpPr>
          <p:cNvPr id="6" name="TextBox 11">
            <a:extLst>
              <a:ext uri="{FF2B5EF4-FFF2-40B4-BE49-F238E27FC236}">
                <a16:creationId xmlns:a16="http://schemas.microsoft.com/office/drawing/2014/main" id="{89932CBC-B928-45DB-939C-A84B849717EF}"/>
              </a:ext>
            </a:extLst>
          </p:cNvPr>
          <p:cNvSpPr txBox="1"/>
          <p:nvPr/>
        </p:nvSpPr>
        <p:spPr>
          <a:xfrm>
            <a:off x="2651509" y="4820939"/>
            <a:ext cx="2101857"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solidFill>
                  <a:srgbClr val="202122"/>
                </a:solidFill>
                <a:latin typeface="Arial" panose="020B0604020202020204" pitchFamily="34" charset="0"/>
              </a:rPr>
              <a:t>Origin</a:t>
            </a:r>
            <a:r>
              <a:rPr lang="en-US" sz="1600">
                <a:solidFill>
                  <a:schemeClr val="tx2"/>
                </a:solidFill>
              </a:rPr>
              <a:t> </a:t>
            </a:r>
            <a:r>
              <a:rPr lang="en-US" sz="2000">
                <a:solidFill>
                  <a:srgbClr val="202122"/>
                </a:solidFill>
                <a:latin typeface="Arial" panose="020B0604020202020204" pitchFamily="34" charset="0"/>
              </a:rPr>
              <a:t>constraint</a:t>
            </a:r>
            <a:r>
              <a:rPr lang="en-US" sz="1600">
                <a:solidFill>
                  <a:schemeClr val="tx2"/>
                </a:solidFill>
              </a:rPr>
              <a:t>:</a:t>
            </a:r>
          </a:p>
        </p:txBody>
      </p:sp>
      <p:grpSp>
        <p:nvGrpSpPr>
          <p:cNvPr id="7" name="Group 6">
            <a:extLst>
              <a:ext uri="{FF2B5EF4-FFF2-40B4-BE49-F238E27FC236}">
                <a16:creationId xmlns:a16="http://schemas.microsoft.com/office/drawing/2014/main" id="{E5875D84-2122-4988-B9A8-C53D19B5EA18}"/>
              </a:ext>
            </a:extLst>
          </p:cNvPr>
          <p:cNvGrpSpPr/>
          <p:nvPr/>
        </p:nvGrpSpPr>
        <p:grpSpPr>
          <a:xfrm>
            <a:off x="9006615" y="4820939"/>
            <a:ext cx="2947641" cy="414590"/>
            <a:chOff x="4839240" y="5029082"/>
            <a:chExt cx="2947641" cy="400944"/>
          </a:xfrm>
        </p:grpSpPr>
        <p:sp>
          <p:nvSpPr>
            <p:cNvPr id="10" name="TextBox 12">
              <a:extLst>
                <a:ext uri="{FF2B5EF4-FFF2-40B4-BE49-F238E27FC236}">
                  <a16:creationId xmlns:a16="http://schemas.microsoft.com/office/drawing/2014/main" id="{C60264B5-FB1C-432E-BB55-FAC14ED95741}"/>
                </a:ext>
              </a:extLst>
            </p:cNvPr>
            <p:cNvSpPr txBox="1"/>
            <p:nvPr/>
          </p:nvSpPr>
          <p:spPr>
            <a:xfrm>
              <a:off x="4839240" y="5034706"/>
              <a:ext cx="1544012" cy="35717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2"/>
                  </a:solidFill>
                </a:rPr>
                <a:t>(given, since </a:t>
              </a:r>
            </a:p>
          </p:txBody>
        </p:sp>
        <mc:AlternateContent xmlns:mc="http://schemas.openxmlformats.org/markup-compatibility/2006" xmlns:a14="http://schemas.microsoft.com/office/drawing/2010/main">
          <mc:Choice Requires="a14">
            <p:sp>
              <p:nvSpPr>
                <p:cNvPr id="11" name="TextBox 14">
                  <a:extLst>
                    <a:ext uri="{FF2B5EF4-FFF2-40B4-BE49-F238E27FC236}">
                      <a16:creationId xmlns:a16="http://schemas.microsoft.com/office/drawing/2014/main" id="{2150DC17-6520-4FDE-89E3-33EA880054F5}"/>
                    </a:ext>
                  </a:extLst>
                </p:cNvPr>
                <p:cNvSpPr txBox="1"/>
                <p:nvPr/>
              </p:nvSpPr>
              <p:spPr>
                <a:xfrm>
                  <a:off x="6259739" y="5029082"/>
                  <a:ext cx="1527142" cy="40094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14:m>
                    <m:oMath xmlns:m="http://schemas.openxmlformats.org/officeDocument/2006/math">
                      <m:nary>
                        <m:naryPr>
                          <m:chr m:val="∑"/>
                          <m:supHide m:val="on"/>
                          <m:ctrlPr>
                            <a:rPr lang="en-US" i="1" smtClean="0">
                              <a:solidFill>
                                <a:schemeClr val="tx2"/>
                              </a:solidFill>
                              <a:latin typeface="Cambria Math" panose="02040503050406030204" pitchFamily="18" charset="0"/>
                            </a:rPr>
                          </m:ctrlPr>
                        </m:naryPr>
                        <m:sub>
                          <m:r>
                            <m:rPr>
                              <m:brk m:alnAt="7"/>
                            </m:rPr>
                            <a:rPr lang="en-US" b="0" i="1" smtClean="0">
                              <a:solidFill>
                                <a:schemeClr val="tx2"/>
                              </a:solidFill>
                              <a:latin typeface="Cambria Math" panose="02040503050406030204" pitchFamily="18" charset="0"/>
                            </a:rPr>
                            <m:t>𝑗</m:t>
                          </m:r>
                        </m:sub>
                        <m:sup/>
                        <m:e>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𝑃</m:t>
                              </m:r>
                            </m:e>
                            <m:sub>
                              <m:r>
                                <a:rPr lang="en-US" i="1">
                                  <a:solidFill>
                                    <a:schemeClr val="tx2"/>
                                  </a:solidFill>
                                  <a:latin typeface="Cambria Math" panose="02040503050406030204" pitchFamily="18" charset="0"/>
                                </a:rPr>
                                <m:t>𝑖</m:t>
                              </m:r>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𝑗</m:t>
                              </m:r>
                            </m:sub>
                          </m:sSub>
                          <m:r>
                            <a:rPr lang="en-US" b="0" i="1" smtClean="0">
                              <a:solidFill>
                                <a:schemeClr val="tx2"/>
                              </a:solidFill>
                              <a:latin typeface="Cambria Math" panose="02040503050406030204" pitchFamily="18" charset="0"/>
                            </a:rPr>
                            <m:t> =</m:t>
                          </m:r>
                        </m:e>
                      </m:nary>
                      <m:r>
                        <a:rPr lang="en-US" b="0" i="1" smtClean="0">
                          <a:solidFill>
                            <a:schemeClr val="tx2"/>
                          </a:solidFill>
                          <a:latin typeface="Cambria Math" panose="02040503050406030204" pitchFamily="18" charset="0"/>
                        </a:rPr>
                        <m:t>1.0</m:t>
                      </m:r>
                    </m:oMath>
                  </a14:m>
                  <a:r>
                    <a:rPr lang="en-US"/>
                    <a:t>)</a:t>
                  </a:r>
                </a:p>
              </p:txBody>
            </p:sp>
          </mc:Choice>
          <mc:Fallback xmlns="">
            <p:sp>
              <p:nvSpPr>
                <p:cNvPr id="11" name="TextBox 14">
                  <a:extLst>
                    <a:ext uri="{FF2B5EF4-FFF2-40B4-BE49-F238E27FC236}">
                      <a16:creationId xmlns:a16="http://schemas.microsoft.com/office/drawing/2014/main" id="{2150DC17-6520-4FDE-89E3-33EA880054F5}"/>
                    </a:ext>
                  </a:extLst>
                </p:cNvPr>
                <p:cNvSpPr txBox="1">
                  <a:spLocks noRot="1" noChangeAspect="1" noMove="1" noResize="1" noEditPoints="1" noAdjustHandles="1" noChangeArrowheads="1" noChangeShapeType="1" noTextEdit="1"/>
                </p:cNvSpPr>
                <p:nvPr/>
              </p:nvSpPr>
              <p:spPr>
                <a:xfrm>
                  <a:off x="6259739" y="5029082"/>
                  <a:ext cx="1527142" cy="400944"/>
                </a:xfrm>
                <a:prstGeom prst="rect">
                  <a:avLst/>
                </a:prstGeom>
                <a:blipFill>
                  <a:blip r:embed="rId4"/>
                  <a:stretch>
                    <a:fillRect l="-21912" t="-105882" r="-398" b="-155882"/>
                  </a:stretch>
                </a:blipFill>
              </p:spPr>
              <p:txBody>
                <a:bodyPr/>
                <a:lstStyle/>
                <a:p>
                  <a:r>
                    <a:rPr lang="en-US">
                      <a:noFill/>
                    </a:rPr>
                    <a:t> </a:t>
                  </a:r>
                </a:p>
              </p:txBody>
            </p:sp>
          </mc:Fallback>
        </mc:AlternateContent>
      </p:grpSp>
      <p:sp>
        <p:nvSpPr>
          <p:cNvPr id="8" name="TextBox 16">
            <a:extLst>
              <a:ext uri="{FF2B5EF4-FFF2-40B4-BE49-F238E27FC236}">
                <a16:creationId xmlns:a16="http://schemas.microsoft.com/office/drawing/2014/main" id="{EF294A89-37AB-4F31-AA25-D1C365C77B8D}"/>
              </a:ext>
            </a:extLst>
          </p:cNvPr>
          <p:cNvSpPr txBox="1"/>
          <p:nvPr/>
        </p:nvSpPr>
        <p:spPr>
          <a:xfrm>
            <a:off x="2656252" y="5763900"/>
            <a:ext cx="2686954"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solidFill>
                  <a:srgbClr val="202122"/>
                </a:solidFill>
                <a:latin typeface="Arial" panose="020B0604020202020204" pitchFamily="34" charset="0"/>
              </a:rPr>
              <a:t>Destination</a:t>
            </a:r>
            <a:r>
              <a:rPr lang="en-US" sz="1600">
                <a:solidFill>
                  <a:schemeClr val="tx2"/>
                </a:solidFill>
              </a:rPr>
              <a:t> </a:t>
            </a:r>
            <a:r>
              <a:rPr lang="en-US" sz="2000">
                <a:solidFill>
                  <a:srgbClr val="202122"/>
                </a:solidFill>
                <a:latin typeface="Arial" panose="020B0604020202020204" pitchFamily="34" charset="0"/>
              </a:rPr>
              <a:t>constraint</a:t>
            </a:r>
            <a:r>
              <a:rPr lang="en-US" sz="1600">
                <a:solidFill>
                  <a:schemeClr val="tx2"/>
                </a:solidFill>
              </a:rPr>
              <a:t>:</a:t>
            </a:r>
          </a:p>
        </p:txBody>
      </p:sp>
      <mc:AlternateContent xmlns:mc="http://schemas.openxmlformats.org/markup-compatibility/2006" xmlns:a14="http://schemas.microsoft.com/office/drawing/2010/main">
        <mc:Choice Requires="a14">
          <p:sp>
            <p:nvSpPr>
              <p:cNvPr id="12" name="Object 8">
                <a:extLst>
                  <a:ext uri="{FF2B5EF4-FFF2-40B4-BE49-F238E27FC236}">
                    <a16:creationId xmlns:a16="http://schemas.microsoft.com/office/drawing/2014/main" id="{8C7D0B4C-4581-45E3-8F84-41F6D288A5BC}"/>
                  </a:ext>
                </a:extLst>
              </p:cNvPr>
              <p:cNvSpPr txBox="1"/>
              <p:nvPr/>
            </p:nvSpPr>
            <p:spPr bwMode="auto">
              <a:xfrm>
                <a:off x="337495" y="4992615"/>
                <a:ext cx="2771487" cy="857392"/>
              </a:xfrm>
              <a:prstGeom prst="rect">
                <a:avLst/>
              </a:prstGeom>
              <a:no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𝑃</m:t>
                          </m:r>
                        </m:e>
                        <m:sub>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𝑗</m:t>
                                  </m:r>
                                </m:sub>
                              </m:sSub>
                            </m:sup>
                          </m:sSup>
                        </m:num>
                        <m:den>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𝑗</m:t>
                              </m:r>
                            </m:sub>
                            <m:sup/>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𝑗</m:t>
                                      </m:r>
                                    </m:sub>
                                  </m:sSub>
                                </m:sup>
                              </m:sSup>
                            </m:e>
                          </m:nary>
                        </m:den>
                      </m:f>
                    </m:oMath>
                  </m:oMathPara>
                </a14:m>
                <a:endParaRPr lang="en-US" sz="2000"/>
              </a:p>
            </p:txBody>
          </p:sp>
        </mc:Choice>
        <mc:Fallback xmlns="">
          <p:sp>
            <p:nvSpPr>
              <p:cNvPr id="12" name="Object 8">
                <a:extLst>
                  <a:ext uri="{FF2B5EF4-FFF2-40B4-BE49-F238E27FC236}">
                    <a16:creationId xmlns:a16="http://schemas.microsoft.com/office/drawing/2014/main" id="{8C7D0B4C-4581-45E3-8F84-41F6D288A5BC}"/>
                  </a:ext>
                </a:extLst>
              </p:cNvPr>
              <p:cNvSpPr txBox="1">
                <a:spLocks noRot="1" noChangeAspect="1" noMove="1" noResize="1" noEditPoints="1" noAdjustHandles="1" noChangeArrowheads="1" noChangeShapeType="1" noTextEdit="1"/>
              </p:cNvSpPr>
              <p:nvPr/>
            </p:nvSpPr>
            <p:spPr bwMode="auto">
              <a:xfrm>
                <a:off x="337495" y="4992615"/>
                <a:ext cx="2771487" cy="85739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14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55716" y="425743"/>
            <a:ext cx="8394071" cy="846876"/>
          </a:xfrm>
          <a:prstGeom prst="rect">
            <a:avLst/>
          </a:prstGeom>
        </p:spPr>
        <p:txBody>
          <a:bodyPr/>
          <a:lstStyle/>
          <a:p>
            <a:pPr fontAlgn="base">
              <a:spcBef>
                <a:spcPct val="0"/>
              </a:spcBef>
              <a:spcAft>
                <a:spcPct val="0"/>
              </a:spcAft>
              <a:defRPr/>
            </a:pPr>
            <a:r>
              <a:rPr lang="en-US" sz="2800" b="1" kern="0">
                <a:solidFill>
                  <a:schemeClr val="tx2"/>
                </a:solidFill>
                <a:latin typeface="+mj-lt"/>
                <a:ea typeface="+mj-ea"/>
                <a:cs typeface="+mj-cs"/>
              </a:rPr>
              <a:t>Background: solution</a:t>
            </a:r>
          </a:p>
        </p:txBody>
      </p:sp>
      <p:sp>
        <p:nvSpPr>
          <p:cNvPr id="4" name="Content Placeholder 2"/>
          <p:cNvSpPr txBox="1">
            <a:spLocks/>
          </p:cNvSpPr>
          <p:nvPr/>
        </p:nvSpPr>
        <p:spPr>
          <a:xfrm>
            <a:off x="755716" y="1394618"/>
            <a:ext cx="10169950" cy="4068763"/>
          </a:xfrm>
          <a:prstGeom prst="rect">
            <a:avLst/>
          </a:prstGeom>
        </p:spPr>
        <p:txBody>
          <a:bodyPr/>
          <a:lstStyle/>
          <a:p>
            <a:pPr marL="285750" indent="-285750">
              <a:spcBef>
                <a:spcPct val="20000"/>
              </a:spcBef>
              <a:spcAft>
                <a:spcPts val="600"/>
              </a:spcAft>
              <a:buFont typeface="Arial" pitchFamily="34" charset="0"/>
              <a:buChar char="•"/>
            </a:pPr>
            <a:endParaRPr lang="en-US" sz="2000" kern="0"/>
          </a:p>
          <a:p>
            <a:pPr marL="285750" indent="-285750">
              <a:spcBef>
                <a:spcPct val="20000"/>
              </a:spcBef>
              <a:spcAft>
                <a:spcPts val="600"/>
              </a:spcAft>
              <a:buFont typeface="Arial" pitchFamily="34" charset="0"/>
              <a:buChar char="•"/>
            </a:pPr>
            <a:endParaRPr lang="en-US" sz="2400" kern="0"/>
          </a:p>
        </p:txBody>
      </p:sp>
      <p:sp>
        <p:nvSpPr>
          <p:cNvPr id="5" name="TextBox 4">
            <a:extLst>
              <a:ext uri="{FF2B5EF4-FFF2-40B4-BE49-F238E27FC236}">
                <a16:creationId xmlns:a16="http://schemas.microsoft.com/office/drawing/2014/main" id="{C1F7DD0C-179A-FCD7-97AC-7400E3B6C548}"/>
              </a:ext>
            </a:extLst>
          </p:cNvPr>
          <p:cNvSpPr txBox="1"/>
          <p:nvPr/>
        </p:nvSpPr>
        <p:spPr>
          <a:xfrm>
            <a:off x="667512" y="1394618"/>
            <a:ext cx="10671048" cy="3416320"/>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solidFill>
                  <a:schemeClr val="bg2"/>
                </a:solidFill>
              </a:rPr>
              <a:t>Solution 1: estimate constrained location choice models</a:t>
            </a:r>
          </a:p>
          <a:p>
            <a:pPr marL="914400" lvl="1" indent="-457200">
              <a:spcBef>
                <a:spcPts val="600"/>
              </a:spcBef>
              <a:spcAft>
                <a:spcPts val="600"/>
              </a:spcAft>
              <a:buFont typeface="Arial" panose="020B0604020202020204" pitchFamily="34" charset="0"/>
              <a:buChar char="•"/>
            </a:pPr>
            <a:r>
              <a:rPr lang="en-US" sz="2400" dirty="0">
                <a:solidFill>
                  <a:schemeClr val="tx2"/>
                </a:solidFill>
              </a:rPr>
              <a:t>Hard to solve and expensive to run </a:t>
            </a:r>
            <a:r>
              <a:rPr lang="en-US" sz="1600" baseline="30000" dirty="0">
                <a:solidFill>
                  <a:schemeClr val="tx2"/>
                </a:solidFill>
              </a:rPr>
              <a:t>[1]</a:t>
            </a:r>
          </a:p>
          <a:p>
            <a:pPr marL="914400" lvl="1" indent="-457200">
              <a:spcBef>
                <a:spcPts val="600"/>
              </a:spcBef>
              <a:spcAft>
                <a:spcPts val="600"/>
              </a:spcAft>
              <a:buFont typeface="Arial" panose="020B0604020202020204" pitchFamily="34" charset="0"/>
              <a:buChar char="•"/>
            </a:pPr>
            <a:r>
              <a:rPr lang="en-US" sz="2400" dirty="0">
                <a:solidFill>
                  <a:schemeClr val="tx2"/>
                </a:solidFill>
              </a:rPr>
              <a:t>Not guaranteed to match input attractions in implementation</a:t>
            </a:r>
          </a:p>
          <a:p>
            <a:pPr marL="457200" indent="-457200">
              <a:spcBef>
                <a:spcPts val="600"/>
              </a:spcBef>
              <a:spcAft>
                <a:spcPts val="600"/>
              </a:spcAft>
              <a:buFont typeface="Arial" panose="020B0604020202020204" pitchFamily="34" charset="0"/>
              <a:buChar char="•"/>
            </a:pPr>
            <a:r>
              <a:rPr lang="en-US" sz="2800" dirty="0">
                <a:solidFill>
                  <a:schemeClr val="bg2"/>
                </a:solidFill>
              </a:rPr>
              <a:t>Solution 2: constrain the model after estimation.</a:t>
            </a:r>
          </a:p>
          <a:p>
            <a:pPr marL="914400" lvl="1" indent="-457200">
              <a:spcBef>
                <a:spcPts val="600"/>
              </a:spcBef>
              <a:spcAft>
                <a:spcPts val="600"/>
              </a:spcAft>
              <a:buFont typeface="Arial" panose="020B0604020202020204" pitchFamily="34" charset="0"/>
              <a:buChar char="•"/>
            </a:pPr>
            <a:r>
              <a:rPr lang="en-US" sz="2400" dirty="0">
                <a:solidFill>
                  <a:schemeClr val="tx2"/>
                </a:solidFill>
              </a:rPr>
              <a:t>Use shadow pricing: an iterative process in which constants are added to the utility of each destination alternative and adjusted so that the model output matches the destination constraints</a:t>
            </a:r>
          </a:p>
        </p:txBody>
      </p:sp>
      <p:sp>
        <p:nvSpPr>
          <p:cNvPr id="7" name="TextBox 6">
            <a:extLst>
              <a:ext uri="{FF2B5EF4-FFF2-40B4-BE49-F238E27FC236}">
                <a16:creationId xmlns:a16="http://schemas.microsoft.com/office/drawing/2014/main" id="{3964E96B-864E-8F39-C36B-AD085F0919AA}"/>
              </a:ext>
            </a:extLst>
          </p:cNvPr>
          <p:cNvSpPr txBox="1"/>
          <p:nvPr/>
        </p:nvSpPr>
        <p:spPr>
          <a:xfrm>
            <a:off x="-321454" y="5897324"/>
            <a:ext cx="11183112" cy="307777"/>
          </a:xfrm>
          <a:prstGeom prst="rect">
            <a:avLst/>
          </a:prstGeom>
          <a:noFill/>
        </p:spPr>
        <p:txBody>
          <a:bodyPr wrap="square">
            <a:spAutoFit/>
          </a:bodyPr>
          <a:lstStyle/>
          <a:p>
            <a:pPr lvl="1">
              <a:spcBef>
                <a:spcPts val="600"/>
              </a:spcBef>
              <a:spcAft>
                <a:spcPts val="600"/>
              </a:spcAft>
            </a:pPr>
            <a:r>
              <a:rPr lang="en-US" sz="1200" i="1">
                <a:solidFill>
                  <a:schemeClr val="tx1">
                    <a:lumMod val="75000"/>
                  </a:schemeClr>
                </a:solidFill>
              </a:rPr>
              <a:t>[1] </a:t>
            </a:r>
            <a:r>
              <a:rPr lang="en-US" sz="1400" b="0" i="1">
                <a:solidFill>
                  <a:schemeClr val="tx1">
                    <a:lumMod val="75000"/>
                  </a:schemeClr>
                </a:solidFill>
                <a:effectLst/>
                <a:latin typeface="Roboto" panose="02000000000000000000" pitchFamily="2" charset="0"/>
              </a:rPr>
              <a:t>Bernardin, V., S. Trevino, G. Slater &amp; J. </a:t>
            </a:r>
            <a:r>
              <a:rPr lang="en-US" sz="1400" b="0" i="1" err="1">
                <a:solidFill>
                  <a:schemeClr val="tx1">
                    <a:lumMod val="75000"/>
                  </a:schemeClr>
                </a:solidFill>
                <a:effectLst/>
                <a:latin typeface="Roboto" panose="02000000000000000000" pitchFamily="2" charset="0"/>
              </a:rPr>
              <a:t>Gliebe</a:t>
            </a:r>
            <a:r>
              <a:rPr lang="en-US" sz="1400" b="0" i="1">
                <a:solidFill>
                  <a:schemeClr val="tx1">
                    <a:lumMod val="75000"/>
                  </a:schemeClr>
                </a:solidFill>
                <a:effectLst/>
                <a:latin typeface="Roboto" panose="02000000000000000000" pitchFamily="2" charset="0"/>
              </a:rPr>
              <a:t>. “Simultaneous Travel Model Estimation from Survey Data and Traffic Counts.”</a:t>
            </a:r>
            <a:endParaRPr lang="en-US" sz="1200" i="1">
              <a:solidFill>
                <a:schemeClr val="tx1">
                  <a:lumMod val="75000"/>
                </a:schemeClr>
              </a:solidFill>
            </a:endParaRPr>
          </a:p>
        </p:txBody>
      </p:sp>
    </p:spTree>
    <p:extLst>
      <p:ext uri="{BB962C8B-B14F-4D97-AF65-F5344CB8AC3E}">
        <p14:creationId xmlns:p14="http://schemas.microsoft.com/office/powerpoint/2010/main" val="326228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93423" y="504518"/>
            <a:ext cx="6311247" cy="427038"/>
          </a:xfrm>
          <a:prstGeom prst="rect">
            <a:avLst/>
          </a:prstGeom>
        </p:spPr>
        <p:txBody>
          <a:bodyPr/>
          <a:lstStyle/>
          <a:p>
            <a:pPr fontAlgn="base">
              <a:spcBef>
                <a:spcPct val="0"/>
              </a:spcBef>
              <a:spcAft>
                <a:spcPct val="0"/>
              </a:spcAft>
              <a:defRPr/>
            </a:pPr>
            <a:r>
              <a:rPr lang="en-US" sz="2800" b="1" kern="0">
                <a:solidFill>
                  <a:schemeClr val="tx2"/>
                </a:solidFill>
                <a:latin typeface="+mj-lt"/>
                <a:ea typeface="+mj-ea"/>
                <a:cs typeface="+mj-cs"/>
              </a:rPr>
              <a:t>Calculation of shadow prices</a:t>
            </a:r>
          </a:p>
        </p:txBody>
      </p:sp>
      <p:sp>
        <p:nvSpPr>
          <p:cNvPr id="4" name="Content Placeholder 2"/>
          <p:cNvSpPr txBox="1">
            <a:spLocks/>
          </p:cNvSpPr>
          <p:nvPr/>
        </p:nvSpPr>
        <p:spPr>
          <a:xfrm>
            <a:off x="793422" y="1520761"/>
            <a:ext cx="10629951" cy="4068763"/>
          </a:xfrm>
          <a:prstGeom prst="rect">
            <a:avLst/>
          </a:prstGeom>
        </p:spPr>
        <p:txBody>
          <a:bodyPr/>
          <a:lstStyle/>
          <a:p>
            <a:pPr marL="285750" indent="-285750">
              <a:spcBef>
                <a:spcPct val="20000"/>
              </a:spcBef>
              <a:buFont typeface="Arial" pitchFamily="34" charset="0"/>
              <a:buChar char="•"/>
            </a:pPr>
            <a:r>
              <a:rPr lang="en-US" sz="2600" dirty="0">
                <a:solidFill>
                  <a:schemeClr val="bg2"/>
                </a:solidFill>
                <a:latin typeface="Arial" panose="020B0604020202020204" pitchFamily="34" charset="0"/>
              </a:rPr>
              <a:t>Shadow prices are usually calculated in one of two ways</a:t>
            </a:r>
          </a:p>
          <a:p>
            <a:pPr marL="742950" lvl="1" indent="-285750">
              <a:spcBef>
                <a:spcPct val="20000"/>
              </a:spcBef>
              <a:buFont typeface="Arial" pitchFamily="34" charset="0"/>
              <a:buChar char="•"/>
            </a:pPr>
            <a:r>
              <a:rPr lang="en-US" sz="2000" dirty="0">
                <a:solidFill>
                  <a:srgbClr val="202122"/>
                </a:solidFill>
                <a:latin typeface="Arial" panose="020B0604020202020204" pitchFamily="34" charset="0"/>
              </a:rPr>
              <a:t>Additional alternative-specific constant for each destination zone </a:t>
            </a:r>
          </a:p>
          <a:p>
            <a:pPr>
              <a:spcBef>
                <a:spcPct val="20000"/>
              </a:spcBef>
            </a:pPr>
            <a:endParaRPr lang="en-US" kern="0" dirty="0"/>
          </a:p>
          <a:p>
            <a:pPr marL="285750" indent="-285750">
              <a:spcBef>
                <a:spcPct val="20000"/>
              </a:spcBef>
              <a:buFont typeface="Arial" pitchFamily="34" charset="0"/>
              <a:buChar char="•"/>
            </a:pPr>
            <a:endParaRPr lang="en-US" sz="2000" kern="0" dirty="0"/>
          </a:p>
        </p:txBody>
      </p:sp>
      <p:sp>
        <p:nvSpPr>
          <p:cNvPr id="20" name="TextBox 19">
            <a:extLst>
              <a:ext uri="{FF2B5EF4-FFF2-40B4-BE49-F238E27FC236}">
                <a16:creationId xmlns:a16="http://schemas.microsoft.com/office/drawing/2014/main" id="{60E258B9-3B77-431C-BFC9-A837F8B20FA5}"/>
              </a:ext>
            </a:extLst>
          </p:cNvPr>
          <p:cNvSpPr txBox="1"/>
          <p:nvPr/>
        </p:nvSpPr>
        <p:spPr>
          <a:xfrm>
            <a:off x="961469" y="5152393"/>
            <a:ext cx="1444593" cy="400110"/>
          </a:xfrm>
          <a:prstGeom prst="rect">
            <a:avLst/>
          </a:prstGeom>
          <a:noFill/>
        </p:spPr>
        <p:txBody>
          <a:bodyPr wrap="square" rtlCol="0">
            <a:spAutoFit/>
          </a:bodyPr>
          <a:lstStyle/>
          <a:p>
            <a:r>
              <a:rPr lang="en-US" sz="2000" i="1"/>
              <a:t>where:</a:t>
            </a:r>
          </a:p>
        </p:txBody>
      </p:sp>
      <mc:AlternateContent xmlns:mc="http://schemas.openxmlformats.org/markup-compatibility/2006" xmlns:a14="http://schemas.microsoft.com/office/drawing/2010/main">
        <mc:Choice Requires="a14">
          <p:sp>
            <p:nvSpPr>
              <p:cNvPr id="21" name="Object 5">
                <a:extLst>
                  <a:ext uri="{FF2B5EF4-FFF2-40B4-BE49-F238E27FC236}">
                    <a16:creationId xmlns:a16="http://schemas.microsoft.com/office/drawing/2014/main" id="{CE33433D-8F9C-4F24-918B-BAF1D25448FC}"/>
                  </a:ext>
                </a:extLst>
              </p:cNvPr>
              <p:cNvSpPr txBox="1"/>
              <p:nvPr/>
            </p:nvSpPr>
            <p:spPr bwMode="auto">
              <a:xfrm>
                <a:off x="2120965" y="5497708"/>
                <a:ext cx="2967872" cy="681021"/>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b="1" i="1">
                              <a:solidFill>
                                <a:srgbClr val="F68B1F"/>
                              </a:solidFill>
                              <a:latin typeface="Cambria Math" panose="02040503050406030204" pitchFamily="18" charset="0"/>
                            </a:rPr>
                          </m:ctrlPr>
                        </m:sSubPr>
                        <m:e>
                          <m:r>
                            <a:rPr lang="en-US" b="1" i="1">
                              <a:solidFill>
                                <a:srgbClr val="F68B1F"/>
                              </a:solidFill>
                              <a:latin typeface="Cambria Math" panose="02040503050406030204" pitchFamily="18" charset="0"/>
                            </a:rPr>
                            <m:t>𝐶</m:t>
                          </m:r>
                        </m:e>
                        <m:sub>
                          <m:r>
                            <a:rPr lang="en-US" b="1" i="1">
                              <a:solidFill>
                                <a:srgbClr val="F68B1F"/>
                              </a:solidFill>
                              <a:latin typeface="Cambria Math" panose="02040503050406030204" pitchFamily="18" charset="0"/>
                            </a:rPr>
                            <m:t>𝑗</m:t>
                          </m:r>
                        </m:sub>
                      </m:sSub>
                      <m:r>
                        <a:rPr lang="en-US" b="1" i="1">
                          <a:solidFill>
                            <a:srgbClr val="F68B1F"/>
                          </a:solidFill>
                          <a:latin typeface="Cambria Math" panose="02040503050406030204" pitchFamily="18" charset="0"/>
                        </a:rPr>
                        <m:t>=</m:t>
                      </m:r>
                      <m:func>
                        <m:funcPr>
                          <m:ctrlPr>
                            <a:rPr lang="en-US" b="1" i="1">
                              <a:solidFill>
                                <a:srgbClr val="F68B1F"/>
                              </a:solidFill>
                              <a:latin typeface="Cambria Math" panose="02040503050406030204" pitchFamily="18" charset="0"/>
                            </a:rPr>
                          </m:ctrlPr>
                        </m:funcPr>
                        <m:fName>
                          <m:r>
                            <m:rPr>
                              <m:sty m:val="p"/>
                            </m:rPr>
                            <a:rPr lang="en-US" b="1" i="1">
                              <a:solidFill>
                                <a:srgbClr val="F68B1F"/>
                              </a:solidFill>
                              <a:latin typeface="Cambria Math" panose="02040503050406030204" pitchFamily="18" charset="0"/>
                            </a:rPr>
                            <m:t>ln</m:t>
                          </m:r>
                        </m:fName>
                        <m:e>
                          <m:d>
                            <m:dPr>
                              <m:begChr m:val="["/>
                              <m:endChr m:val="]"/>
                              <m:ctrlPr>
                                <a:rPr lang="en-US" b="1" i="1">
                                  <a:solidFill>
                                    <a:srgbClr val="F68B1F"/>
                                  </a:solidFill>
                                  <a:latin typeface="Cambria Math" panose="02040503050406030204" pitchFamily="18" charset="0"/>
                                </a:rPr>
                              </m:ctrlPr>
                            </m:dPr>
                            <m:e>
                              <m:f>
                                <m:fPr>
                                  <m:ctrlPr>
                                    <a:rPr lang="en-US" b="1" i="1">
                                      <a:solidFill>
                                        <a:srgbClr val="F68B1F"/>
                                      </a:solidFill>
                                      <a:latin typeface="Cambria Math" panose="02040503050406030204" pitchFamily="18" charset="0"/>
                                    </a:rPr>
                                  </m:ctrlPr>
                                </m:fPr>
                                <m:num>
                                  <m:r>
                                    <a:rPr lang="en-US" b="1" i="1">
                                      <a:solidFill>
                                        <a:srgbClr val="F68B1F"/>
                                      </a:solidFill>
                                      <a:latin typeface="Cambria Math" panose="02040503050406030204" pitchFamily="18" charset="0"/>
                                    </a:rPr>
                                    <m:t>𝐸𝑚𝑝𝑙𝑜𝑦𝑚𝑒𝑛𝑡</m:t>
                                  </m:r>
                                  <m:r>
                                    <m:rPr>
                                      <m:nor/>
                                    </m:rPr>
                                    <a:rPr lang="en-US" b="1" i="1" dirty="0">
                                      <a:solidFill>
                                        <a:srgbClr val="F68B1F"/>
                                      </a:solidFill>
                                      <a:latin typeface="Cambria Math" panose="02040503050406030204" pitchFamily="18" charset="0"/>
                                    </a:rPr>
                                    <m:t>j</m:t>
                                  </m:r>
                                </m:num>
                                <m:den>
                                  <m:r>
                                    <a:rPr lang="en-US" b="1" i="1">
                                      <a:solidFill>
                                        <a:srgbClr val="F68B1F"/>
                                      </a:solidFill>
                                      <a:latin typeface="Cambria Math" panose="02040503050406030204" pitchFamily="18" charset="0"/>
                                    </a:rPr>
                                    <m:t>𝑊𝑜𝑟𝑘𝑒𝑟𝑠</m:t>
                                  </m:r>
                                  <m:r>
                                    <m:rPr>
                                      <m:nor/>
                                    </m:rPr>
                                    <a:rPr lang="en-US" b="1" i="1" dirty="0">
                                      <a:solidFill>
                                        <a:srgbClr val="F68B1F"/>
                                      </a:solidFill>
                                      <a:latin typeface="Cambria Math" panose="02040503050406030204" pitchFamily="18" charset="0"/>
                                    </a:rPr>
                                    <m:t>j</m:t>
                                  </m:r>
                                </m:den>
                              </m:f>
                            </m:e>
                          </m:d>
                        </m:e>
                      </m:func>
                    </m:oMath>
                  </m:oMathPara>
                </a14:m>
                <a:endParaRPr lang="en-US" b="1" i="1">
                  <a:solidFill>
                    <a:srgbClr val="F68B1F"/>
                  </a:solidFill>
                  <a:latin typeface="Cambria Math" panose="02040503050406030204" pitchFamily="18" charset="0"/>
                </a:endParaRPr>
              </a:p>
            </p:txBody>
          </p:sp>
        </mc:Choice>
        <mc:Fallback xmlns="">
          <p:sp>
            <p:nvSpPr>
              <p:cNvPr id="21" name="Object 5">
                <a:extLst>
                  <a:ext uri="{FF2B5EF4-FFF2-40B4-BE49-F238E27FC236}">
                    <a16:creationId xmlns:a16="http://schemas.microsoft.com/office/drawing/2014/main" id="{CE33433D-8F9C-4F24-918B-BAF1D25448FC}"/>
                  </a:ext>
                </a:extLst>
              </p:cNvPr>
              <p:cNvSpPr txBox="1">
                <a:spLocks noRot="1" noChangeAspect="1" noMove="1" noResize="1" noEditPoints="1" noAdjustHandles="1" noChangeArrowheads="1" noChangeShapeType="1" noTextEdit="1"/>
              </p:cNvSpPr>
              <p:nvPr/>
            </p:nvSpPr>
            <p:spPr bwMode="auto">
              <a:xfrm>
                <a:off x="2120965" y="5497708"/>
                <a:ext cx="2967872" cy="68102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bject 8">
                <a:extLst>
                  <a:ext uri="{FF2B5EF4-FFF2-40B4-BE49-F238E27FC236}">
                    <a16:creationId xmlns:a16="http://schemas.microsoft.com/office/drawing/2014/main" id="{CC411D3F-8C17-45C4-8545-C2EB5BFB6608}"/>
                  </a:ext>
                </a:extLst>
              </p:cNvPr>
              <p:cNvSpPr txBox="1"/>
              <p:nvPr/>
            </p:nvSpPr>
            <p:spPr bwMode="auto">
              <a:xfrm>
                <a:off x="4469023" y="2571608"/>
                <a:ext cx="2771487" cy="85739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𝑃</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Sub>
                            </m:sup>
                          </m:sSup>
                        </m:num>
                        <m:den>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up/>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Sub>
                                </m:sup>
                              </m:sSup>
                            </m:e>
                          </m:nary>
                        </m:den>
                      </m:f>
                    </m:oMath>
                  </m:oMathPara>
                </a14:m>
                <a:endParaRPr lang="en-US" sz="2000"/>
              </a:p>
            </p:txBody>
          </p:sp>
        </mc:Choice>
        <mc:Fallback xmlns="">
          <p:sp>
            <p:nvSpPr>
              <p:cNvPr id="23" name="Object 8">
                <a:extLst>
                  <a:ext uri="{FF2B5EF4-FFF2-40B4-BE49-F238E27FC236}">
                    <a16:creationId xmlns:a16="http://schemas.microsoft.com/office/drawing/2014/main" id="{CC411D3F-8C17-45C4-8545-C2EB5BFB6608}"/>
                  </a:ext>
                </a:extLst>
              </p:cNvPr>
              <p:cNvSpPr txBox="1">
                <a:spLocks noRot="1" noChangeAspect="1" noMove="1" noResize="1" noEditPoints="1" noAdjustHandles="1" noChangeArrowheads="1" noChangeShapeType="1" noTextEdit="1"/>
              </p:cNvSpPr>
              <p:nvPr/>
            </p:nvSpPr>
            <p:spPr bwMode="auto">
              <a:xfrm>
                <a:off x="4469023" y="2571608"/>
                <a:ext cx="2771487" cy="8573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4">
                <a:extLst>
                  <a:ext uri="{FF2B5EF4-FFF2-40B4-BE49-F238E27FC236}">
                    <a16:creationId xmlns:a16="http://schemas.microsoft.com/office/drawing/2014/main" id="{C6FD4815-B832-4B31-B51C-C73BA19ECD41}"/>
                  </a:ext>
                </a:extLst>
              </p:cNvPr>
              <p:cNvSpPr txBox="1">
                <a:spLocks noChangeArrowheads="1"/>
              </p:cNvSpPr>
              <p:nvPr/>
            </p:nvSpPr>
            <p:spPr bwMode="auto">
              <a:xfrm>
                <a:off x="961469" y="3393400"/>
                <a:ext cx="7169150" cy="1811393"/>
              </a:xfrm>
              <a:prstGeom prst="rect">
                <a:avLst/>
              </a:prstGeom>
              <a:noFill/>
              <a:ln w="9525">
                <a:noFill/>
                <a:miter lim="800000"/>
                <a:headEnd type="none" w="sm" len="sm"/>
                <a:tailEnd type="none" w="sm" len="sm"/>
              </a:ln>
              <a:effectLst/>
            </p:spPr>
            <p:txBody>
              <a:bodyPr>
                <a:spAutoFit/>
              </a:bodyPr>
              <a:lstStyle/>
              <a:p>
                <a:r>
                  <a:rPr lang="en-US">
                    <a:latin typeface="Tahoma" pitchFamily="34" charset="0"/>
                  </a:rPr>
                  <a:t>Sample Utility Equation:</a:t>
                </a:r>
              </a:p>
              <a:p>
                <a:endParaRPr lang="en-US">
                  <a:latin typeface="Tahoma" pitchFamily="34" charset="0"/>
                </a:endParaRPr>
              </a:p>
              <a:p>
                <a:pPr>
                  <a:spcAft>
                    <a:spcPts val="1200"/>
                  </a:spcAft>
                </a:pPr>
                <a:r>
                  <a:rPr lang="en-US" err="1">
                    <a:latin typeface="Tahoma" pitchFamily="34" charset="0"/>
                  </a:rPr>
                  <a:t>U</a:t>
                </a:r>
                <a:r>
                  <a:rPr lang="en-US" baseline="-25000" err="1">
                    <a:latin typeface="Tahoma" pitchFamily="34" charset="0"/>
                  </a:rPr>
                  <a:t>j</a:t>
                </a:r>
                <a:r>
                  <a:rPr lang="en-US">
                    <a:latin typeface="Tahoma" pitchFamily="34" charset="0"/>
                  </a:rPr>
                  <a:t> =    </a:t>
                </a:r>
                <a:r>
                  <a:rPr lang="el-GR">
                    <a:cs typeface="Arial" pitchFamily="34" charset="0"/>
                  </a:rPr>
                  <a:t>β</a:t>
                </a:r>
                <a:r>
                  <a:rPr lang="en-US" baseline="-25000">
                    <a:cs typeface="Arial" pitchFamily="34" charset="0"/>
                  </a:rPr>
                  <a:t>logsum</a:t>
                </a:r>
                <a:r>
                  <a:rPr lang="en-US">
                    <a:cs typeface="Arial" pitchFamily="34" charset="0"/>
                  </a:rPr>
                  <a:t> * </a:t>
                </a:r>
                <a:r>
                  <a:rPr lang="en-US" err="1">
                    <a:cs typeface="Arial" pitchFamily="34" charset="0"/>
                  </a:rPr>
                  <a:t>logsum</a:t>
                </a:r>
                <a:r>
                  <a:rPr lang="en-US" baseline="-25000" err="1">
                    <a:cs typeface="Arial" pitchFamily="34" charset="0"/>
                  </a:rPr>
                  <a:t>ij</a:t>
                </a:r>
                <a:r>
                  <a:rPr lang="en-US">
                    <a:cs typeface="Arial" pitchFamily="34" charset="0"/>
                  </a:rPr>
                  <a:t> + </a:t>
                </a:r>
                <a:r>
                  <a:rPr lang="el-GR">
                    <a:latin typeface="Tahoma" pitchFamily="34" charset="0"/>
                  </a:rPr>
                  <a:t>β</a:t>
                </a:r>
                <a:r>
                  <a:rPr lang="en-US" baseline="-25000" err="1">
                    <a:latin typeface="Tahoma" pitchFamily="34" charset="0"/>
                  </a:rPr>
                  <a:t>dist</a:t>
                </a:r>
                <a:r>
                  <a:rPr lang="en-US">
                    <a:latin typeface="Tahoma" pitchFamily="34" charset="0"/>
                  </a:rPr>
                  <a:t> * </a:t>
                </a:r>
                <a:r>
                  <a:rPr lang="en-US" err="1">
                    <a:latin typeface="Tahoma" pitchFamily="34" charset="0"/>
                  </a:rPr>
                  <a:t>dist</a:t>
                </a:r>
                <a:r>
                  <a:rPr lang="en-US" baseline="-25000" err="1">
                    <a:latin typeface="Tahoma" pitchFamily="34" charset="0"/>
                  </a:rPr>
                  <a:t>ij</a:t>
                </a:r>
                <a:endParaRPr lang="en-US">
                  <a:cs typeface="Arial" pitchFamily="34" charset="0"/>
                </a:endParaRPr>
              </a:p>
              <a:p>
                <a:pPr>
                  <a:spcAft>
                    <a:spcPts val="1200"/>
                  </a:spcAft>
                </a:pPr>
                <a:r>
                  <a:rPr lang="en-US">
                    <a:cs typeface="Arial" pitchFamily="34" charset="0"/>
                  </a:rPr>
                  <a:t>        + ln(</a:t>
                </a:r>
                <a:r>
                  <a:rPr lang="en-US" err="1">
                    <a:cs typeface="Arial" pitchFamily="34" charset="0"/>
                  </a:rPr>
                  <a:t>retail_emp</a:t>
                </a:r>
                <a:r>
                  <a:rPr lang="en-US" baseline="-25000" err="1">
                    <a:latin typeface="Tahoma" pitchFamily="34" charset="0"/>
                  </a:rPr>
                  <a:t>j</a:t>
                </a:r>
                <a:r>
                  <a:rPr lang="en-US">
                    <a:cs typeface="Arial" pitchFamily="34" charset="0"/>
                  </a:rPr>
                  <a:t> +  </a:t>
                </a:r>
                <a:r>
                  <a:rPr lang="el-GR">
                    <a:cs typeface="Arial" pitchFamily="34" charset="0"/>
                  </a:rPr>
                  <a:t>θ</a:t>
                </a:r>
                <a:r>
                  <a:rPr lang="en-US" baseline="-25000" err="1">
                    <a:cs typeface="Arial" pitchFamily="34" charset="0"/>
                  </a:rPr>
                  <a:t>service_emp</a:t>
                </a:r>
                <a:r>
                  <a:rPr lang="en-US">
                    <a:cs typeface="Arial" pitchFamily="34" charset="0"/>
                  </a:rPr>
                  <a:t> * </a:t>
                </a:r>
                <a:r>
                  <a:rPr lang="en-US" err="1">
                    <a:cs typeface="Arial" pitchFamily="34" charset="0"/>
                  </a:rPr>
                  <a:t>service_emp</a:t>
                </a:r>
                <a:r>
                  <a:rPr lang="en-US" baseline="-25000" err="1">
                    <a:latin typeface="Tahoma" pitchFamily="34" charset="0"/>
                  </a:rPr>
                  <a:t>j</a:t>
                </a:r>
                <a:r>
                  <a:rPr lang="en-US">
                    <a:cs typeface="Arial" pitchFamily="34" charset="0"/>
                  </a:rPr>
                  <a:t>) </a:t>
                </a:r>
              </a:p>
              <a:p>
                <a:pPr>
                  <a:spcAft>
                    <a:spcPts val="1200"/>
                  </a:spcAft>
                </a:pPr>
                <a:r>
                  <a:rPr lang="en-US">
                    <a:cs typeface="Arial" pitchFamily="34" charset="0"/>
                  </a:rPr>
                  <a:t>        </a:t>
                </a:r>
                <a:r>
                  <a:rPr lang="en-US">
                    <a:solidFill>
                      <a:srgbClr val="F68B1F"/>
                    </a:solidFill>
                  </a:rPr>
                  <a:t>+ </a:t>
                </a:r>
                <a14:m>
                  <m:oMath xmlns:m="http://schemas.openxmlformats.org/officeDocument/2006/math">
                    <m:sSub>
                      <m:sSubPr>
                        <m:ctrlPr>
                          <a:rPr lang="en-US" b="1" i="1" smtClean="0">
                            <a:solidFill>
                              <a:srgbClr val="F68B1F"/>
                            </a:solidFill>
                            <a:latin typeface="Cambria Math" panose="02040503050406030204" pitchFamily="18" charset="0"/>
                          </a:rPr>
                        </m:ctrlPr>
                      </m:sSubPr>
                      <m:e>
                        <m:r>
                          <a:rPr lang="en-US" b="1" i="1" smtClean="0">
                            <a:solidFill>
                              <a:srgbClr val="F68B1F"/>
                            </a:solidFill>
                            <a:latin typeface="Cambria Math" panose="02040503050406030204" pitchFamily="18" charset="0"/>
                          </a:rPr>
                          <m:t>𝑪</m:t>
                        </m:r>
                      </m:e>
                      <m:sub>
                        <m:r>
                          <a:rPr lang="en-US" b="1" i="1" smtClean="0">
                            <a:solidFill>
                              <a:srgbClr val="F68B1F"/>
                            </a:solidFill>
                            <a:latin typeface="Cambria Math" panose="02040503050406030204" pitchFamily="18" charset="0"/>
                          </a:rPr>
                          <m:t>𝒋</m:t>
                        </m:r>
                      </m:sub>
                    </m:sSub>
                  </m:oMath>
                </a14:m>
                <a:r>
                  <a:rPr lang="en-US" b="1">
                    <a:solidFill>
                      <a:srgbClr val="F68B1F"/>
                    </a:solidFill>
                  </a:rPr>
                  <a:t> </a:t>
                </a:r>
                <a:endParaRPr lang="en-US" sz="2000" b="1">
                  <a:solidFill>
                    <a:srgbClr val="F68B1F"/>
                  </a:solidFill>
                </a:endParaRPr>
              </a:p>
            </p:txBody>
          </p:sp>
        </mc:Choice>
        <mc:Fallback xmlns="">
          <p:sp>
            <p:nvSpPr>
              <p:cNvPr id="24" name="Text Box 4">
                <a:extLst>
                  <a:ext uri="{FF2B5EF4-FFF2-40B4-BE49-F238E27FC236}">
                    <a16:creationId xmlns:a16="http://schemas.microsoft.com/office/drawing/2014/main" id="{C6FD4815-B832-4B31-B51C-C73BA19ECD41}"/>
                  </a:ext>
                </a:extLst>
              </p:cNvPr>
              <p:cNvSpPr txBox="1">
                <a:spLocks noRot="1" noChangeAspect="1" noMove="1" noResize="1" noEditPoints="1" noAdjustHandles="1" noChangeArrowheads="1" noChangeShapeType="1" noTextEdit="1"/>
              </p:cNvSpPr>
              <p:nvPr/>
            </p:nvSpPr>
            <p:spPr bwMode="auto">
              <a:xfrm>
                <a:off x="961469" y="3393400"/>
                <a:ext cx="7169150" cy="1811393"/>
              </a:xfrm>
              <a:prstGeom prst="rect">
                <a:avLst/>
              </a:prstGeom>
              <a:blipFill>
                <a:blip r:embed="rId4"/>
                <a:stretch>
                  <a:fillRect l="-765" t="-2020" b="-3030"/>
                </a:stretch>
              </a:blipFill>
              <a:ln w="9525">
                <a:noFill/>
                <a:miter lim="800000"/>
                <a:headEnd type="none" w="sm" len="sm"/>
                <a:tailEnd type="none" w="sm" len="sm"/>
              </a:ln>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id="{BFF3AEAD-1A35-4BCE-A856-BA49AD7C344C}"/>
              </a:ext>
            </a:extLst>
          </p:cNvPr>
          <p:cNvSpPr txBox="1"/>
          <p:nvPr/>
        </p:nvSpPr>
        <p:spPr>
          <a:xfrm>
            <a:off x="6524855" y="3912049"/>
            <a:ext cx="2666214" cy="369332"/>
          </a:xfrm>
          <a:prstGeom prst="rect">
            <a:avLst/>
          </a:prstGeom>
          <a:noFill/>
        </p:spPr>
        <p:txBody>
          <a:bodyPr wrap="square" rtlCol="0">
            <a:spAutoFit/>
          </a:bodyPr>
          <a:lstStyle/>
          <a:p>
            <a:r>
              <a:rPr lang="en-US">
                <a:solidFill>
                  <a:schemeClr val="tx2"/>
                </a:solidFill>
              </a:rPr>
              <a:t>(quality variables)</a:t>
            </a:r>
          </a:p>
        </p:txBody>
      </p:sp>
      <p:sp>
        <p:nvSpPr>
          <p:cNvPr id="33" name="TextBox 32">
            <a:extLst>
              <a:ext uri="{FF2B5EF4-FFF2-40B4-BE49-F238E27FC236}">
                <a16:creationId xmlns:a16="http://schemas.microsoft.com/office/drawing/2014/main" id="{DB937340-D5C5-4962-B59E-27F6AE25EA7A}"/>
              </a:ext>
            </a:extLst>
          </p:cNvPr>
          <p:cNvSpPr txBox="1"/>
          <p:nvPr/>
        </p:nvSpPr>
        <p:spPr>
          <a:xfrm>
            <a:off x="6524855" y="4366835"/>
            <a:ext cx="2666214" cy="369332"/>
          </a:xfrm>
          <a:prstGeom prst="rect">
            <a:avLst/>
          </a:prstGeom>
          <a:noFill/>
        </p:spPr>
        <p:txBody>
          <a:bodyPr wrap="square" rtlCol="0">
            <a:spAutoFit/>
          </a:bodyPr>
          <a:lstStyle/>
          <a:p>
            <a:r>
              <a:rPr lang="en-US">
                <a:solidFill>
                  <a:schemeClr val="tx2"/>
                </a:solidFill>
              </a:rPr>
              <a:t>(quantity variable - size)</a:t>
            </a:r>
          </a:p>
        </p:txBody>
      </p:sp>
      <p:sp>
        <p:nvSpPr>
          <p:cNvPr id="34" name="TextBox 33">
            <a:extLst>
              <a:ext uri="{FF2B5EF4-FFF2-40B4-BE49-F238E27FC236}">
                <a16:creationId xmlns:a16="http://schemas.microsoft.com/office/drawing/2014/main" id="{8957DA9A-81B0-4E0C-AAF6-1847CF7DC13C}"/>
              </a:ext>
            </a:extLst>
          </p:cNvPr>
          <p:cNvSpPr txBox="1"/>
          <p:nvPr/>
        </p:nvSpPr>
        <p:spPr>
          <a:xfrm>
            <a:off x="6524855" y="4783061"/>
            <a:ext cx="2666214" cy="369332"/>
          </a:xfrm>
          <a:prstGeom prst="rect">
            <a:avLst/>
          </a:prstGeom>
          <a:noFill/>
        </p:spPr>
        <p:txBody>
          <a:bodyPr wrap="square" rtlCol="0">
            <a:spAutoFit/>
          </a:bodyPr>
          <a:lstStyle/>
          <a:p>
            <a:r>
              <a:rPr lang="en-US" b="1" i="1">
                <a:solidFill>
                  <a:srgbClr val="F68B1F"/>
                </a:solidFill>
                <a:latin typeface="Cambria Math" panose="02040503050406030204" pitchFamily="18" charset="0"/>
              </a:rPr>
              <a:t>(shadow price)</a:t>
            </a:r>
          </a:p>
        </p:txBody>
      </p:sp>
      <p:sp>
        <p:nvSpPr>
          <p:cNvPr id="35" name="TextBox 34">
            <a:extLst>
              <a:ext uri="{FF2B5EF4-FFF2-40B4-BE49-F238E27FC236}">
                <a16:creationId xmlns:a16="http://schemas.microsoft.com/office/drawing/2014/main" id="{6A510FEE-5558-4040-98E8-36434F865648}"/>
              </a:ext>
            </a:extLst>
          </p:cNvPr>
          <p:cNvSpPr txBox="1"/>
          <p:nvPr/>
        </p:nvSpPr>
        <p:spPr>
          <a:xfrm>
            <a:off x="6440832" y="5585848"/>
            <a:ext cx="2666214" cy="369332"/>
          </a:xfrm>
          <a:prstGeom prst="rect">
            <a:avLst/>
          </a:prstGeom>
          <a:noFill/>
        </p:spPr>
        <p:txBody>
          <a:bodyPr wrap="square" rtlCol="0">
            <a:spAutoFit/>
          </a:bodyPr>
          <a:lstStyle/>
          <a:p>
            <a:r>
              <a:rPr lang="en-US">
                <a:solidFill>
                  <a:schemeClr val="tx2"/>
                </a:solidFill>
              </a:rPr>
              <a:t>(requires iteration)</a:t>
            </a:r>
          </a:p>
        </p:txBody>
      </p:sp>
    </p:spTree>
    <p:extLst>
      <p:ext uri="{BB962C8B-B14F-4D97-AF65-F5344CB8AC3E}">
        <p14:creationId xmlns:p14="http://schemas.microsoft.com/office/powerpoint/2010/main" val="8362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1801" y="504518"/>
            <a:ext cx="8394071" cy="427038"/>
          </a:xfrm>
          <a:prstGeom prst="rect">
            <a:avLst/>
          </a:prstGeom>
        </p:spPr>
        <p:txBody>
          <a:bodyPr/>
          <a:lstStyle/>
          <a:p>
            <a:pPr fontAlgn="base">
              <a:spcBef>
                <a:spcPct val="0"/>
              </a:spcBef>
              <a:spcAft>
                <a:spcPct val="0"/>
              </a:spcAft>
              <a:defRPr/>
            </a:pPr>
            <a:r>
              <a:rPr lang="en-US" sz="2800" b="1" kern="0">
                <a:solidFill>
                  <a:schemeClr val="tx2"/>
                </a:solidFill>
                <a:latin typeface="+mj-lt"/>
                <a:ea typeface="+mj-ea"/>
                <a:cs typeface="+mj-cs"/>
              </a:rPr>
              <a:t>Calculation of shadow prices</a:t>
            </a:r>
          </a:p>
        </p:txBody>
      </p:sp>
      <p:sp>
        <p:nvSpPr>
          <p:cNvPr id="4" name="Content Placeholder 2"/>
          <p:cNvSpPr txBox="1">
            <a:spLocks/>
          </p:cNvSpPr>
          <p:nvPr/>
        </p:nvSpPr>
        <p:spPr>
          <a:xfrm>
            <a:off x="793423" y="1520761"/>
            <a:ext cx="10437108" cy="4068763"/>
          </a:xfrm>
          <a:prstGeom prst="rect">
            <a:avLst/>
          </a:prstGeom>
        </p:spPr>
        <p:txBody>
          <a:bodyPr/>
          <a:lstStyle/>
          <a:p>
            <a:pPr marL="285750" indent="-285750">
              <a:spcBef>
                <a:spcPct val="20000"/>
              </a:spcBef>
              <a:buFont typeface="Arial" pitchFamily="34" charset="0"/>
              <a:buChar char="•"/>
            </a:pPr>
            <a:r>
              <a:rPr lang="en-US" sz="2600" dirty="0">
                <a:solidFill>
                  <a:schemeClr val="bg2"/>
                </a:solidFill>
                <a:latin typeface="Arial" panose="020B0604020202020204" pitchFamily="34" charset="0"/>
              </a:rPr>
              <a:t>Shadow prices are calculated in one of two ways</a:t>
            </a:r>
          </a:p>
          <a:p>
            <a:pPr marL="742950" lvl="1" indent="-285750">
              <a:spcBef>
                <a:spcPct val="20000"/>
              </a:spcBef>
              <a:buFont typeface="Arial" pitchFamily="34" charset="0"/>
              <a:buChar char="•"/>
            </a:pPr>
            <a:r>
              <a:rPr lang="en-US" sz="2000" dirty="0">
                <a:solidFill>
                  <a:schemeClr val="tx1">
                    <a:lumMod val="20000"/>
                    <a:lumOff val="80000"/>
                  </a:schemeClr>
                </a:solidFill>
                <a:latin typeface="Arial" panose="020B0604020202020204" pitchFamily="34" charset="0"/>
              </a:rPr>
              <a:t>Additional alternative-specific constant for each destination zone </a:t>
            </a:r>
          </a:p>
          <a:p>
            <a:pPr marL="742950" lvl="1" indent="-285750">
              <a:spcBef>
                <a:spcPct val="20000"/>
              </a:spcBef>
              <a:buFont typeface="Arial" pitchFamily="34" charset="0"/>
              <a:buChar char="•"/>
            </a:pPr>
            <a:r>
              <a:rPr lang="en-US" sz="2000" dirty="0">
                <a:solidFill>
                  <a:srgbClr val="202122"/>
                </a:solidFill>
                <a:latin typeface="Arial" panose="020B0604020202020204" pitchFamily="34" charset="0"/>
              </a:rPr>
              <a:t>Multiplier on size term</a:t>
            </a:r>
          </a:p>
          <a:p>
            <a:pPr marL="285750" indent="-285750">
              <a:spcBef>
                <a:spcPct val="20000"/>
              </a:spcBef>
              <a:buFont typeface="Arial" pitchFamily="34" charset="0"/>
              <a:buChar char="•"/>
            </a:pPr>
            <a:endParaRPr lang="en-US" kern="0" dirty="0"/>
          </a:p>
          <a:p>
            <a:pPr marL="285750" indent="-285750">
              <a:spcBef>
                <a:spcPct val="20000"/>
              </a:spcBef>
              <a:buFont typeface="Arial" pitchFamily="34" charset="0"/>
              <a:buChar char="•"/>
            </a:pPr>
            <a:endParaRPr lang="en-US" sz="2000" kern="0" dirty="0"/>
          </a:p>
        </p:txBody>
      </p:sp>
      <p:sp>
        <p:nvSpPr>
          <p:cNvPr id="20" name="TextBox 19">
            <a:extLst>
              <a:ext uri="{FF2B5EF4-FFF2-40B4-BE49-F238E27FC236}">
                <a16:creationId xmlns:a16="http://schemas.microsoft.com/office/drawing/2014/main" id="{60E258B9-3B77-431C-BFC9-A837F8B20FA5}"/>
              </a:ext>
            </a:extLst>
          </p:cNvPr>
          <p:cNvSpPr txBox="1"/>
          <p:nvPr/>
        </p:nvSpPr>
        <p:spPr>
          <a:xfrm>
            <a:off x="961469" y="5152393"/>
            <a:ext cx="1444593" cy="400110"/>
          </a:xfrm>
          <a:prstGeom prst="rect">
            <a:avLst/>
          </a:prstGeom>
          <a:noFill/>
        </p:spPr>
        <p:txBody>
          <a:bodyPr wrap="square" rtlCol="0">
            <a:spAutoFit/>
          </a:bodyPr>
          <a:lstStyle/>
          <a:p>
            <a:r>
              <a:rPr lang="en-US" sz="2000" i="1"/>
              <a:t>where:</a:t>
            </a:r>
          </a:p>
        </p:txBody>
      </p:sp>
      <mc:AlternateContent xmlns:mc="http://schemas.openxmlformats.org/markup-compatibility/2006" xmlns:a14="http://schemas.microsoft.com/office/drawing/2010/main">
        <mc:Choice Requires="a14">
          <p:sp>
            <p:nvSpPr>
              <p:cNvPr id="21" name="Object 5">
                <a:extLst>
                  <a:ext uri="{FF2B5EF4-FFF2-40B4-BE49-F238E27FC236}">
                    <a16:creationId xmlns:a16="http://schemas.microsoft.com/office/drawing/2014/main" id="{CE33433D-8F9C-4F24-918B-BAF1D25448FC}"/>
                  </a:ext>
                </a:extLst>
              </p:cNvPr>
              <p:cNvSpPr txBox="1"/>
              <p:nvPr/>
            </p:nvSpPr>
            <p:spPr bwMode="auto">
              <a:xfrm>
                <a:off x="2120965" y="5497708"/>
                <a:ext cx="2967872" cy="68102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n-US" b="1" i="1" smtClean="0">
                              <a:solidFill>
                                <a:srgbClr val="F68B1F"/>
                              </a:solidFill>
                              <a:latin typeface="Cambria Math" panose="02040503050406030204" pitchFamily="18" charset="0"/>
                            </a:rPr>
                          </m:ctrlPr>
                        </m:sSubPr>
                        <m:e>
                          <m:r>
                            <a:rPr lang="en-US" b="1" i="1">
                              <a:solidFill>
                                <a:srgbClr val="F68B1F"/>
                              </a:solidFill>
                              <a:latin typeface="Cambria Math" panose="02040503050406030204" pitchFamily="18" charset="0"/>
                            </a:rPr>
                            <m:t>𝐶</m:t>
                          </m:r>
                        </m:e>
                        <m:sub>
                          <m:r>
                            <a:rPr lang="en-US" b="1" i="1">
                              <a:solidFill>
                                <a:srgbClr val="F68B1F"/>
                              </a:solidFill>
                              <a:latin typeface="Cambria Math" panose="02040503050406030204" pitchFamily="18" charset="0"/>
                            </a:rPr>
                            <m:t>𝑗</m:t>
                          </m:r>
                        </m:sub>
                      </m:sSub>
                      <m:r>
                        <a:rPr lang="en-US" b="1" i="1">
                          <a:solidFill>
                            <a:srgbClr val="F68B1F"/>
                          </a:solidFill>
                          <a:latin typeface="Cambria Math" panose="02040503050406030204" pitchFamily="18" charset="0"/>
                        </a:rPr>
                        <m:t>=</m:t>
                      </m:r>
                      <m:f>
                        <m:fPr>
                          <m:ctrlPr>
                            <a:rPr lang="en-US" i="1" smtClean="0">
                              <a:solidFill>
                                <a:srgbClr val="F68B1F"/>
                              </a:solidFill>
                              <a:latin typeface="Cambria Math" panose="02040503050406030204" pitchFamily="18" charset="0"/>
                            </a:rPr>
                          </m:ctrlPr>
                        </m:fPr>
                        <m:num>
                          <m:r>
                            <a:rPr lang="en-US" b="0" i="1">
                              <a:solidFill>
                                <a:srgbClr val="F68B1F"/>
                              </a:solidFill>
                              <a:latin typeface="Cambria Math" panose="02040503050406030204" pitchFamily="18" charset="0"/>
                            </a:rPr>
                            <m:t>𝐸𝑚𝑝𝑙𝑜𝑦𝑚𝑒𝑛</m:t>
                          </m:r>
                          <m:sSub>
                            <m:sSubPr>
                              <m:ctrlPr>
                                <a:rPr lang="en-US" i="1" smtClean="0">
                                  <a:solidFill>
                                    <a:srgbClr val="F68B1F"/>
                                  </a:solidFill>
                                  <a:latin typeface="Cambria Math" panose="02040503050406030204" pitchFamily="18" charset="0"/>
                                </a:rPr>
                              </m:ctrlPr>
                            </m:sSubPr>
                            <m:e>
                              <m:r>
                                <a:rPr lang="en-US" b="0" i="1">
                                  <a:solidFill>
                                    <a:srgbClr val="F68B1F"/>
                                  </a:solidFill>
                                  <a:latin typeface="Cambria Math" panose="02040503050406030204" pitchFamily="18" charset="0"/>
                                </a:rPr>
                                <m:t>𝑡</m:t>
                              </m:r>
                            </m:e>
                            <m:sub>
                              <m:r>
                                <a:rPr lang="en-US" b="0" i="1" smtClean="0">
                                  <a:solidFill>
                                    <a:srgbClr val="F68B1F"/>
                                  </a:solidFill>
                                  <a:latin typeface="Cambria Math" panose="02040503050406030204" pitchFamily="18" charset="0"/>
                                </a:rPr>
                                <m:t>𝑗</m:t>
                              </m:r>
                            </m:sub>
                          </m:sSub>
                        </m:num>
                        <m:den>
                          <m:r>
                            <a:rPr lang="en-US" b="0" i="1">
                              <a:solidFill>
                                <a:srgbClr val="F68B1F"/>
                              </a:solidFill>
                              <a:latin typeface="Cambria Math" panose="02040503050406030204" pitchFamily="18" charset="0"/>
                            </a:rPr>
                            <m:t>𝑊𝑜𝑟𝑘𝑒𝑟</m:t>
                          </m:r>
                          <m:r>
                            <m:rPr>
                              <m:nor/>
                            </m:rPr>
                            <a:rPr lang="en-US" i="1" smtClean="0">
                              <a:solidFill>
                                <a:srgbClr val="F68B1F"/>
                              </a:solidFill>
                              <a:latin typeface="Cambria Math" panose="02040503050406030204" pitchFamily="18" charset="0"/>
                            </a:rPr>
                            <m:t>s</m:t>
                          </m:r>
                          <m:r>
                            <m:rPr>
                              <m:nor/>
                            </m:rPr>
                            <a:rPr lang="en-US" b="0" i="1" smtClean="0">
                              <a:solidFill>
                                <a:srgbClr val="F68B1F"/>
                              </a:solidFill>
                              <a:latin typeface="Cambria Math" panose="02040503050406030204" pitchFamily="18" charset="0"/>
                            </a:rPr>
                            <m:t>j</m:t>
                          </m:r>
                        </m:den>
                      </m:f>
                    </m:oMath>
                  </m:oMathPara>
                </a14:m>
                <a:endParaRPr lang="en-US" i="1">
                  <a:solidFill>
                    <a:srgbClr val="F68B1F"/>
                  </a:solidFill>
                  <a:latin typeface="Cambria Math" panose="02040503050406030204" pitchFamily="18" charset="0"/>
                </a:endParaRPr>
              </a:p>
            </p:txBody>
          </p:sp>
        </mc:Choice>
        <mc:Fallback xmlns="">
          <p:sp>
            <p:nvSpPr>
              <p:cNvPr id="21" name="Object 5">
                <a:extLst>
                  <a:ext uri="{FF2B5EF4-FFF2-40B4-BE49-F238E27FC236}">
                    <a16:creationId xmlns:a16="http://schemas.microsoft.com/office/drawing/2014/main" id="{CE33433D-8F9C-4F24-918B-BAF1D25448FC}"/>
                  </a:ext>
                </a:extLst>
              </p:cNvPr>
              <p:cNvSpPr txBox="1">
                <a:spLocks noRot="1" noChangeAspect="1" noMove="1" noResize="1" noEditPoints="1" noAdjustHandles="1" noChangeArrowheads="1" noChangeShapeType="1" noTextEdit="1"/>
              </p:cNvSpPr>
              <p:nvPr/>
            </p:nvSpPr>
            <p:spPr bwMode="auto">
              <a:xfrm>
                <a:off x="2120965" y="5497708"/>
                <a:ext cx="2967872" cy="68102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bject 8">
                <a:extLst>
                  <a:ext uri="{FF2B5EF4-FFF2-40B4-BE49-F238E27FC236}">
                    <a16:creationId xmlns:a16="http://schemas.microsoft.com/office/drawing/2014/main" id="{CC411D3F-8C17-45C4-8545-C2EB5BFB6608}"/>
                  </a:ext>
                </a:extLst>
              </p:cNvPr>
              <p:cNvSpPr txBox="1"/>
              <p:nvPr/>
            </p:nvSpPr>
            <p:spPr bwMode="auto">
              <a:xfrm>
                <a:off x="4469023" y="2571608"/>
                <a:ext cx="2771487" cy="85739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𝑃</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Sub>
                            </m:sup>
                          </m:sSup>
                        </m:num>
                        <m:den>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up/>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ub>
                                  </m:sSub>
                                </m:sup>
                              </m:sSup>
                            </m:e>
                          </m:nary>
                        </m:den>
                      </m:f>
                    </m:oMath>
                  </m:oMathPara>
                </a14:m>
                <a:endParaRPr lang="en-US" sz="2000"/>
              </a:p>
            </p:txBody>
          </p:sp>
        </mc:Choice>
        <mc:Fallback xmlns="">
          <p:sp>
            <p:nvSpPr>
              <p:cNvPr id="23" name="Object 8">
                <a:extLst>
                  <a:ext uri="{FF2B5EF4-FFF2-40B4-BE49-F238E27FC236}">
                    <a16:creationId xmlns:a16="http://schemas.microsoft.com/office/drawing/2014/main" id="{CC411D3F-8C17-45C4-8545-C2EB5BFB6608}"/>
                  </a:ext>
                </a:extLst>
              </p:cNvPr>
              <p:cNvSpPr txBox="1">
                <a:spLocks noRot="1" noChangeAspect="1" noMove="1" noResize="1" noEditPoints="1" noAdjustHandles="1" noChangeArrowheads="1" noChangeShapeType="1" noTextEdit="1"/>
              </p:cNvSpPr>
              <p:nvPr/>
            </p:nvSpPr>
            <p:spPr bwMode="auto">
              <a:xfrm>
                <a:off x="4469023" y="2571608"/>
                <a:ext cx="2771487" cy="8573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4">
                <a:extLst>
                  <a:ext uri="{FF2B5EF4-FFF2-40B4-BE49-F238E27FC236}">
                    <a16:creationId xmlns:a16="http://schemas.microsoft.com/office/drawing/2014/main" id="{C6FD4815-B832-4B31-B51C-C73BA19ECD41}"/>
                  </a:ext>
                </a:extLst>
              </p:cNvPr>
              <p:cNvSpPr txBox="1">
                <a:spLocks noChangeArrowheads="1"/>
              </p:cNvSpPr>
              <p:nvPr/>
            </p:nvSpPr>
            <p:spPr bwMode="auto">
              <a:xfrm>
                <a:off x="961469" y="3393400"/>
                <a:ext cx="7169150" cy="1811393"/>
              </a:xfrm>
              <a:prstGeom prst="rect">
                <a:avLst/>
              </a:prstGeom>
              <a:noFill/>
              <a:ln w="9525">
                <a:noFill/>
                <a:miter lim="800000"/>
                <a:headEnd type="none" w="sm" len="sm"/>
                <a:tailEnd type="none" w="sm" len="sm"/>
              </a:ln>
              <a:effectLst/>
            </p:spPr>
            <p:txBody>
              <a:bodyPr>
                <a:spAutoFit/>
              </a:bodyPr>
              <a:lstStyle/>
              <a:p>
                <a:r>
                  <a:rPr lang="en-US">
                    <a:latin typeface="Tahoma" pitchFamily="34" charset="0"/>
                  </a:rPr>
                  <a:t>Sample Utility Equation:</a:t>
                </a:r>
              </a:p>
              <a:p>
                <a:endParaRPr lang="en-US">
                  <a:latin typeface="Tahoma" pitchFamily="34" charset="0"/>
                </a:endParaRPr>
              </a:p>
              <a:p>
                <a:pPr>
                  <a:spcAft>
                    <a:spcPts val="1200"/>
                  </a:spcAft>
                </a:pPr>
                <a:r>
                  <a:rPr lang="en-US" err="1">
                    <a:latin typeface="Tahoma" pitchFamily="34" charset="0"/>
                  </a:rPr>
                  <a:t>U</a:t>
                </a:r>
                <a:r>
                  <a:rPr lang="en-US" baseline="-25000" err="1">
                    <a:latin typeface="Tahoma" pitchFamily="34" charset="0"/>
                  </a:rPr>
                  <a:t>j</a:t>
                </a:r>
                <a:r>
                  <a:rPr lang="en-US">
                    <a:latin typeface="Tahoma" pitchFamily="34" charset="0"/>
                  </a:rPr>
                  <a:t> =    </a:t>
                </a:r>
                <a:r>
                  <a:rPr lang="el-GR">
                    <a:cs typeface="Arial" pitchFamily="34" charset="0"/>
                  </a:rPr>
                  <a:t>β</a:t>
                </a:r>
                <a:r>
                  <a:rPr lang="en-US" baseline="-25000">
                    <a:cs typeface="Arial" pitchFamily="34" charset="0"/>
                  </a:rPr>
                  <a:t>logsum</a:t>
                </a:r>
                <a:r>
                  <a:rPr lang="en-US">
                    <a:cs typeface="Arial" pitchFamily="34" charset="0"/>
                  </a:rPr>
                  <a:t> * </a:t>
                </a:r>
                <a:r>
                  <a:rPr lang="en-US" err="1">
                    <a:cs typeface="Arial" pitchFamily="34" charset="0"/>
                  </a:rPr>
                  <a:t>logsum</a:t>
                </a:r>
                <a:r>
                  <a:rPr lang="en-US" baseline="-25000" err="1">
                    <a:cs typeface="Arial" pitchFamily="34" charset="0"/>
                  </a:rPr>
                  <a:t>ij</a:t>
                </a:r>
                <a:r>
                  <a:rPr lang="en-US">
                    <a:cs typeface="Arial" pitchFamily="34" charset="0"/>
                  </a:rPr>
                  <a:t> + </a:t>
                </a:r>
                <a:r>
                  <a:rPr lang="el-GR">
                    <a:latin typeface="Tahoma" pitchFamily="34" charset="0"/>
                  </a:rPr>
                  <a:t>β</a:t>
                </a:r>
                <a:r>
                  <a:rPr lang="en-US" baseline="-25000" err="1">
                    <a:latin typeface="Tahoma" pitchFamily="34" charset="0"/>
                  </a:rPr>
                  <a:t>dist</a:t>
                </a:r>
                <a:r>
                  <a:rPr lang="en-US">
                    <a:latin typeface="Tahoma" pitchFamily="34" charset="0"/>
                  </a:rPr>
                  <a:t> * </a:t>
                </a:r>
                <a:r>
                  <a:rPr lang="en-US" err="1">
                    <a:latin typeface="Tahoma" pitchFamily="34" charset="0"/>
                  </a:rPr>
                  <a:t>dist</a:t>
                </a:r>
                <a:r>
                  <a:rPr lang="en-US" baseline="-25000" err="1">
                    <a:latin typeface="Tahoma" pitchFamily="34" charset="0"/>
                  </a:rPr>
                  <a:t>ij</a:t>
                </a:r>
                <a:endParaRPr lang="en-US">
                  <a:cs typeface="Arial" pitchFamily="34" charset="0"/>
                </a:endParaRPr>
              </a:p>
              <a:p>
                <a:pPr>
                  <a:spcAft>
                    <a:spcPts val="1200"/>
                  </a:spcAft>
                </a:pPr>
                <a:r>
                  <a:rPr lang="en-US">
                    <a:cs typeface="Arial" pitchFamily="34" charset="0"/>
                  </a:rPr>
                  <a:t>        + ln(</a:t>
                </a:r>
                <a:r>
                  <a:rPr lang="en-US" err="1">
                    <a:cs typeface="Arial" pitchFamily="34" charset="0"/>
                  </a:rPr>
                  <a:t>retail_emp</a:t>
                </a:r>
                <a:r>
                  <a:rPr lang="en-US" baseline="-25000" err="1">
                    <a:latin typeface="Tahoma" pitchFamily="34" charset="0"/>
                  </a:rPr>
                  <a:t>j</a:t>
                </a:r>
                <a:r>
                  <a:rPr lang="en-US">
                    <a:cs typeface="Arial" pitchFamily="34" charset="0"/>
                  </a:rPr>
                  <a:t> +  </a:t>
                </a:r>
                <a:r>
                  <a:rPr lang="el-GR">
                    <a:cs typeface="Arial" pitchFamily="34" charset="0"/>
                  </a:rPr>
                  <a:t>θ</a:t>
                </a:r>
                <a:r>
                  <a:rPr lang="en-US" baseline="-25000" err="1">
                    <a:cs typeface="Arial" pitchFamily="34" charset="0"/>
                  </a:rPr>
                  <a:t>service_emp</a:t>
                </a:r>
                <a:r>
                  <a:rPr lang="en-US">
                    <a:cs typeface="Arial" pitchFamily="34" charset="0"/>
                  </a:rPr>
                  <a:t> * </a:t>
                </a:r>
                <a:r>
                  <a:rPr lang="en-US" err="1">
                    <a:cs typeface="Arial" pitchFamily="34" charset="0"/>
                  </a:rPr>
                  <a:t>service_emp</a:t>
                </a:r>
                <a:r>
                  <a:rPr lang="en-US" baseline="-25000" err="1">
                    <a:latin typeface="Tahoma" pitchFamily="34" charset="0"/>
                  </a:rPr>
                  <a:t>j</a:t>
                </a:r>
                <a:r>
                  <a:rPr lang="en-US">
                    <a:cs typeface="Arial" pitchFamily="34" charset="0"/>
                  </a:rPr>
                  <a:t>) </a:t>
                </a:r>
              </a:p>
              <a:p>
                <a:pPr>
                  <a:spcAft>
                    <a:spcPts val="1200"/>
                  </a:spcAft>
                </a:pPr>
                <a:r>
                  <a:rPr lang="en-US">
                    <a:cs typeface="Arial" pitchFamily="34" charset="0"/>
                  </a:rPr>
                  <a:t>        </a:t>
                </a:r>
                <a:r>
                  <a:rPr lang="en-US">
                    <a:solidFill>
                      <a:srgbClr val="F68B1F"/>
                    </a:solidFill>
                  </a:rPr>
                  <a:t>* </a:t>
                </a:r>
                <a14:m>
                  <m:oMath xmlns:m="http://schemas.openxmlformats.org/officeDocument/2006/math">
                    <m:sSub>
                      <m:sSubPr>
                        <m:ctrlPr>
                          <a:rPr lang="en-US" b="1" i="1" smtClean="0">
                            <a:solidFill>
                              <a:srgbClr val="F68B1F"/>
                            </a:solidFill>
                            <a:latin typeface="Cambria Math" panose="02040503050406030204" pitchFamily="18" charset="0"/>
                          </a:rPr>
                        </m:ctrlPr>
                      </m:sSubPr>
                      <m:e>
                        <m:r>
                          <a:rPr lang="en-US" b="1" i="1" smtClean="0">
                            <a:solidFill>
                              <a:srgbClr val="F68B1F"/>
                            </a:solidFill>
                            <a:latin typeface="Cambria Math" panose="02040503050406030204" pitchFamily="18" charset="0"/>
                          </a:rPr>
                          <m:t>𝑪</m:t>
                        </m:r>
                      </m:e>
                      <m:sub>
                        <m:r>
                          <a:rPr lang="en-US" b="1" i="1" smtClean="0">
                            <a:solidFill>
                              <a:srgbClr val="F68B1F"/>
                            </a:solidFill>
                            <a:latin typeface="Cambria Math" panose="02040503050406030204" pitchFamily="18" charset="0"/>
                          </a:rPr>
                          <m:t>𝒋</m:t>
                        </m:r>
                      </m:sub>
                    </m:sSub>
                  </m:oMath>
                </a14:m>
                <a:r>
                  <a:rPr lang="en-US" b="1">
                    <a:solidFill>
                      <a:srgbClr val="F68B1F"/>
                    </a:solidFill>
                  </a:rPr>
                  <a:t> </a:t>
                </a:r>
                <a:endParaRPr lang="en-US" sz="2000" b="1">
                  <a:solidFill>
                    <a:srgbClr val="F68B1F"/>
                  </a:solidFill>
                </a:endParaRPr>
              </a:p>
            </p:txBody>
          </p:sp>
        </mc:Choice>
        <mc:Fallback xmlns="">
          <p:sp>
            <p:nvSpPr>
              <p:cNvPr id="24" name="Text Box 4">
                <a:extLst>
                  <a:ext uri="{FF2B5EF4-FFF2-40B4-BE49-F238E27FC236}">
                    <a16:creationId xmlns:a16="http://schemas.microsoft.com/office/drawing/2014/main" id="{C6FD4815-B832-4B31-B51C-C73BA19ECD41}"/>
                  </a:ext>
                </a:extLst>
              </p:cNvPr>
              <p:cNvSpPr txBox="1">
                <a:spLocks noRot="1" noChangeAspect="1" noMove="1" noResize="1" noEditPoints="1" noAdjustHandles="1" noChangeArrowheads="1" noChangeShapeType="1" noTextEdit="1"/>
              </p:cNvSpPr>
              <p:nvPr/>
            </p:nvSpPr>
            <p:spPr bwMode="auto">
              <a:xfrm>
                <a:off x="961469" y="3393400"/>
                <a:ext cx="7169150" cy="1811393"/>
              </a:xfrm>
              <a:prstGeom prst="rect">
                <a:avLst/>
              </a:prstGeom>
              <a:blipFill>
                <a:blip r:embed="rId4"/>
                <a:stretch>
                  <a:fillRect l="-765" t="-2020" b="-3030"/>
                </a:stretch>
              </a:blipFill>
              <a:ln w="9525">
                <a:noFill/>
                <a:miter lim="800000"/>
                <a:headEnd type="none" w="sm" len="sm"/>
                <a:tailEnd type="none" w="sm" len="sm"/>
              </a:ln>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id="{BFF3AEAD-1A35-4BCE-A856-BA49AD7C344C}"/>
              </a:ext>
            </a:extLst>
          </p:cNvPr>
          <p:cNvSpPr txBox="1"/>
          <p:nvPr/>
        </p:nvSpPr>
        <p:spPr>
          <a:xfrm>
            <a:off x="6524855" y="3871314"/>
            <a:ext cx="2666214" cy="369332"/>
          </a:xfrm>
          <a:prstGeom prst="rect">
            <a:avLst/>
          </a:prstGeom>
          <a:noFill/>
        </p:spPr>
        <p:txBody>
          <a:bodyPr wrap="square" rtlCol="0">
            <a:spAutoFit/>
          </a:bodyPr>
          <a:lstStyle/>
          <a:p>
            <a:r>
              <a:rPr lang="en-US">
                <a:solidFill>
                  <a:schemeClr val="tx2"/>
                </a:solidFill>
              </a:rPr>
              <a:t>(quality variables)</a:t>
            </a:r>
          </a:p>
        </p:txBody>
      </p:sp>
      <p:sp>
        <p:nvSpPr>
          <p:cNvPr id="33" name="TextBox 32">
            <a:extLst>
              <a:ext uri="{FF2B5EF4-FFF2-40B4-BE49-F238E27FC236}">
                <a16:creationId xmlns:a16="http://schemas.microsoft.com/office/drawing/2014/main" id="{DB937340-D5C5-4962-B59E-27F6AE25EA7A}"/>
              </a:ext>
            </a:extLst>
          </p:cNvPr>
          <p:cNvSpPr txBox="1"/>
          <p:nvPr/>
        </p:nvSpPr>
        <p:spPr>
          <a:xfrm>
            <a:off x="6524855" y="4167664"/>
            <a:ext cx="2666214" cy="369332"/>
          </a:xfrm>
          <a:prstGeom prst="rect">
            <a:avLst/>
          </a:prstGeom>
          <a:noFill/>
        </p:spPr>
        <p:txBody>
          <a:bodyPr wrap="square" rtlCol="0">
            <a:spAutoFit/>
          </a:bodyPr>
          <a:lstStyle/>
          <a:p>
            <a:r>
              <a:rPr lang="en-US">
                <a:solidFill>
                  <a:schemeClr val="tx2"/>
                </a:solidFill>
              </a:rPr>
              <a:t>(quantity variable - size)</a:t>
            </a:r>
          </a:p>
        </p:txBody>
      </p:sp>
      <p:sp>
        <p:nvSpPr>
          <p:cNvPr id="34" name="TextBox 33">
            <a:extLst>
              <a:ext uri="{FF2B5EF4-FFF2-40B4-BE49-F238E27FC236}">
                <a16:creationId xmlns:a16="http://schemas.microsoft.com/office/drawing/2014/main" id="{8957DA9A-81B0-4E0C-AAF6-1847CF7DC13C}"/>
              </a:ext>
            </a:extLst>
          </p:cNvPr>
          <p:cNvSpPr txBox="1"/>
          <p:nvPr/>
        </p:nvSpPr>
        <p:spPr>
          <a:xfrm>
            <a:off x="6524855" y="4783061"/>
            <a:ext cx="2666214" cy="369332"/>
          </a:xfrm>
          <a:prstGeom prst="rect">
            <a:avLst/>
          </a:prstGeom>
          <a:noFill/>
        </p:spPr>
        <p:txBody>
          <a:bodyPr wrap="square" rtlCol="0">
            <a:spAutoFit/>
          </a:bodyPr>
          <a:lstStyle/>
          <a:p>
            <a:r>
              <a:rPr lang="en-US" b="1" i="1">
                <a:solidFill>
                  <a:srgbClr val="F68B1F"/>
                </a:solidFill>
                <a:latin typeface="Cambria Math" panose="02040503050406030204" pitchFamily="18" charset="0"/>
              </a:rPr>
              <a:t>(shadow price)</a:t>
            </a:r>
          </a:p>
        </p:txBody>
      </p:sp>
      <p:sp>
        <p:nvSpPr>
          <p:cNvPr id="35" name="TextBox 34">
            <a:extLst>
              <a:ext uri="{FF2B5EF4-FFF2-40B4-BE49-F238E27FC236}">
                <a16:creationId xmlns:a16="http://schemas.microsoft.com/office/drawing/2014/main" id="{6A510FEE-5558-4040-98E8-36434F865648}"/>
              </a:ext>
            </a:extLst>
          </p:cNvPr>
          <p:cNvSpPr txBox="1"/>
          <p:nvPr/>
        </p:nvSpPr>
        <p:spPr>
          <a:xfrm>
            <a:off x="6440832" y="5585848"/>
            <a:ext cx="2666214" cy="369332"/>
          </a:xfrm>
          <a:prstGeom prst="rect">
            <a:avLst/>
          </a:prstGeom>
          <a:noFill/>
        </p:spPr>
        <p:txBody>
          <a:bodyPr wrap="square" rtlCol="0">
            <a:spAutoFit/>
          </a:bodyPr>
          <a:lstStyle/>
          <a:p>
            <a:r>
              <a:rPr lang="en-US">
                <a:solidFill>
                  <a:schemeClr val="tx2"/>
                </a:solidFill>
              </a:rPr>
              <a:t>(requires iteration)</a:t>
            </a:r>
          </a:p>
        </p:txBody>
      </p:sp>
    </p:spTree>
    <p:extLst>
      <p:ext uri="{BB962C8B-B14F-4D97-AF65-F5344CB8AC3E}">
        <p14:creationId xmlns:p14="http://schemas.microsoft.com/office/powerpoint/2010/main" val="82031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361D-4407-7921-C265-EEF101E895F4}"/>
              </a:ext>
            </a:extLst>
          </p:cNvPr>
          <p:cNvSpPr>
            <a:spLocks noGrp="1"/>
          </p:cNvSpPr>
          <p:nvPr>
            <p:ph type="title"/>
          </p:nvPr>
        </p:nvSpPr>
        <p:spPr/>
        <p:txBody>
          <a:bodyPr/>
          <a:lstStyle/>
          <a:p>
            <a:r>
              <a:rPr lang="en-US" dirty="0"/>
              <a:t>Purpose and need</a:t>
            </a:r>
          </a:p>
        </p:txBody>
      </p:sp>
      <p:sp>
        <p:nvSpPr>
          <p:cNvPr id="3" name="Text Placeholder 2">
            <a:extLst>
              <a:ext uri="{FF2B5EF4-FFF2-40B4-BE49-F238E27FC236}">
                <a16:creationId xmlns:a16="http://schemas.microsoft.com/office/drawing/2014/main" id="{64BAF77D-23BE-F715-FACC-8F9A91A78BAE}"/>
              </a:ext>
            </a:extLst>
          </p:cNvPr>
          <p:cNvSpPr>
            <a:spLocks noGrp="1"/>
          </p:cNvSpPr>
          <p:nvPr>
            <p:ph type="body" sz="quarter" idx="10"/>
          </p:nvPr>
        </p:nvSpPr>
        <p:spPr>
          <a:xfrm>
            <a:off x="838200" y="1600200"/>
            <a:ext cx="5257800" cy="523220"/>
          </a:xfrm>
        </p:spPr>
        <p:txBody>
          <a:bodyPr/>
          <a:lstStyle/>
          <a:p>
            <a:r>
              <a:rPr lang="en-US" sz="2800"/>
              <a:t>Shadow pricing is slow</a:t>
            </a:r>
          </a:p>
        </p:txBody>
      </p:sp>
      <p:sp>
        <p:nvSpPr>
          <p:cNvPr id="4" name="Text Placeholder 3">
            <a:extLst>
              <a:ext uri="{FF2B5EF4-FFF2-40B4-BE49-F238E27FC236}">
                <a16:creationId xmlns:a16="http://schemas.microsoft.com/office/drawing/2014/main" id="{DA034AE5-372F-B42D-30D2-09A943BFA312}"/>
              </a:ext>
            </a:extLst>
          </p:cNvPr>
          <p:cNvSpPr>
            <a:spLocks noGrp="1"/>
          </p:cNvSpPr>
          <p:nvPr>
            <p:ph type="body" sz="quarter" idx="11"/>
          </p:nvPr>
        </p:nvSpPr>
        <p:spPr>
          <a:xfrm>
            <a:off x="838200" y="2514601"/>
            <a:ext cx="10515600" cy="3205429"/>
          </a:xfrm>
        </p:spPr>
        <p:txBody>
          <a:bodyPr/>
          <a:lstStyle/>
          <a:p>
            <a:pPr lvl="0">
              <a:lnSpc>
                <a:spcPct val="110000"/>
              </a:lnSpc>
              <a:spcBef>
                <a:spcPts val="2000"/>
              </a:spcBef>
            </a:pPr>
            <a:r>
              <a:rPr lang="en-US" sz="2000">
                <a:latin typeface="Arial" panose="020B0604020202020204" pitchFamily="34" charset="0"/>
                <a:ea typeface="Google Sans"/>
                <a:cs typeface="Arial" panose="020B0604020202020204" pitchFamily="34" charset="0"/>
                <a:sym typeface="Google Sans"/>
              </a:rPr>
              <a:t>Most activity-based models use a process called ‘shadow pricing’ to ensure that total workers who choose to work in a zone is proportional to the total input employment in the zone</a:t>
            </a:r>
          </a:p>
          <a:p>
            <a:pPr lvl="0">
              <a:lnSpc>
                <a:spcPct val="110000"/>
              </a:lnSpc>
              <a:spcBef>
                <a:spcPts val="2000"/>
              </a:spcBef>
            </a:pPr>
            <a:r>
              <a:rPr lang="en-US" sz="2000">
                <a:latin typeface="Arial" panose="020B0604020202020204" pitchFamily="34" charset="0"/>
                <a:cs typeface="Arial" panose="020B0604020202020204" pitchFamily="34" charset="0"/>
                <a:sym typeface="Google Sans"/>
              </a:rPr>
              <a:t>The models do this by running the work location choice model, comparing total workers to total input employment, and calculating a ‘shadow price’, or zonal adjustment factor, to use in the next iteration.</a:t>
            </a:r>
          </a:p>
          <a:p>
            <a:pPr lvl="0">
              <a:lnSpc>
                <a:spcPct val="110000"/>
              </a:lnSpc>
              <a:spcBef>
                <a:spcPts val="2000"/>
              </a:spcBef>
            </a:pPr>
            <a:r>
              <a:rPr lang="en-US" sz="2000">
                <a:latin typeface="Arial" panose="020B0604020202020204" pitchFamily="34" charset="0"/>
                <a:cs typeface="Arial" panose="020B0604020202020204" pitchFamily="34" charset="0"/>
                <a:sym typeface="Google Sans"/>
              </a:rPr>
              <a:t>The process is repeated until the model ‘converges’.</a:t>
            </a:r>
          </a:p>
          <a:p>
            <a:pPr lvl="0">
              <a:lnSpc>
                <a:spcPct val="110000"/>
              </a:lnSpc>
              <a:spcBef>
                <a:spcPts val="2000"/>
              </a:spcBef>
            </a:pPr>
            <a:r>
              <a:rPr lang="en-US" sz="2000">
                <a:latin typeface="Arial" panose="020B0604020202020204" pitchFamily="34" charset="0"/>
                <a:cs typeface="Arial" panose="020B0604020202020204" pitchFamily="34" charset="0"/>
                <a:sym typeface="Google Sans"/>
              </a:rPr>
              <a:t>This is a slow process.</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472605"/>
      </p:ext>
    </p:extLst>
  </p:cSld>
  <p:clrMapOvr>
    <a:masterClrMapping/>
  </p:clrMapOvr>
</p:sld>
</file>

<file path=ppt/theme/theme1.xml><?xml version="1.0" encoding="utf-8"?>
<a:theme xmlns:a="http://schemas.openxmlformats.org/drawingml/2006/main" name="PowerPoint Presentation">
  <a:themeElements>
    <a:clrScheme name="RSG">
      <a:dk1>
        <a:srgbClr val="48484A"/>
      </a:dk1>
      <a:lt1>
        <a:sysClr val="window" lastClr="FFFFFF"/>
      </a:lt1>
      <a:dk2>
        <a:srgbClr val="262626"/>
      </a:dk2>
      <a:lt2>
        <a:srgbClr val="F68B1F"/>
      </a:lt2>
      <a:accent1>
        <a:srgbClr val="006FA1"/>
      </a:accent1>
      <a:accent2>
        <a:srgbClr val="75BEE9"/>
      </a:accent2>
      <a:accent3>
        <a:srgbClr val="63AF5E"/>
      </a:accent3>
      <a:accent4>
        <a:srgbClr val="FFC20E"/>
      </a:accent4>
      <a:accent5>
        <a:srgbClr val="524D85"/>
      </a:accent5>
      <a:accent6>
        <a:srgbClr val="BA1222"/>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RSG PPT Template.potx" id="{A0528EC9-2258-4581-B058-A68B49F49A43}" vid="{F31A000E-1271-497E-938C-E6540C2F574A}"/>
    </a:ext>
  </a:extLst>
</a:theme>
</file>

<file path=ppt/theme/theme2.xml><?xml version="1.0" encoding="utf-8"?>
<a:theme xmlns:a="http://schemas.openxmlformats.org/drawingml/2006/main" name="RSG 2022">
  <a:themeElements>
    <a:clrScheme name="Custom 3">
      <a:dk1>
        <a:srgbClr val="48474A"/>
      </a:dk1>
      <a:lt1>
        <a:srgbClr val="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48474A"/>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spcFirstLastPara="1" vert="horz" wrap="square" lIns="0" tIns="0" rIns="0" bIns="0" rtlCol="0" anchor="t" anchorCtr="0">
        <a:spAutoFit/>
      </a:bodyPr>
      <a:lstStyle>
        <a:defPPr algn="l">
          <a:defRPr dirty="0" smtClean="0"/>
        </a:defPPr>
      </a:lstStyle>
    </a:txDef>
  </a:objectDefaults>
  <a:extraClrSchemeLst/>
  <a:extLst>
    <a:ext uri="{05A4C25C-085E-4340-85A3-A5531E510DB2}">
      <thm15:themeFamily xmlns:thm15="http://schemas.microsoft.com/office/thememl/2012/main" name="RSG PPT Template - Dark Mode.potx" id="{B77C3273-9819-4190-8A9D-4524D0440FA1}" vid="{746757EE-55BC-4A81-95B2-A27C36799E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1345</TotalTime>
  <Words>1368</Words>
  <Application>Microsoft Office PowerPoint</Application>
  <PresentationFormat>Widescreen</PresentationFormat>
  <Paragraphs>182</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Narrow</vt:lpstr>
      <vt:lpstr>Calibri</vt:lpstr>
      <vt:lpstr>Cambria Math</vt:lpstr>
      <vt:lpstr>Roboto</vt:lpstr>
      <vt:lpstr>Tahoma</vt:lpstr>
      <vt:lpstr>PowerPoint Presentation</vt:lpstr>
      <vt:lpstr>RSG 2022</vt:lpstr>
      <vt:lpstr>PowerPoint Presentation</vt:lpstr>
      <vt:lpstr>Content</vt:lpstr>
      <vt:lpstr>PowerPoint Presentation</vt:lpstr>
      <vt:lpstr>Background</vt:lpstr>
      <vt:lpstr>Background: the need to doubly constrain choice models</vt:lpstr>
      <vt:lpstr>PowerPoint Presentation</vt:lpstr>
      <vt:lpstr>PowerPoint Presentation</vt:lpstr>
      <vt:lpstr>PowerPoint Presentation</vt:lpstr>
      <vt:lpstr>Purpose and need</vt:lpstr>
      <vt:lpstr>Purpose and need</vt:lpstr>
      <vt:lpstr>Purpose and need</vt:lpstr>
      <vt:lpstr>PowerPoint Presentation</vt:lpstr>
      <vt:lpstr>Revised constraint mechanism</vt:lpstr>
      <vt:lpstr>Revised Approach</vt:lpstr>
      <vt:lpstr>PowerPoint Presentation</vt:lpstr>
      <vt:lpstr>Implementation</vt:lpstr>
      <vt:lpstr>PowerPoint Presentation</vt:lpstr>
      <vt:lpstr>We Use the SEMCOG model for testing</vt:lpstr>
      <vt:lpstr>Workplace location choice constraining: convergence</vt:lpstr>
      <vt:lpstr>Percent of MAZs not reaching convergence</vt:lpstr>
      <vt:lpstr>Testing: model worker vs. land-use employment </vt:lpstr>
      <vt:lpstr>Testing: Run time</vt:lpstr>
      <vt:lpstr>Revised shadow pricing: average half-tour length change</vt:lpstr>
      <vt:lpstr>PowerPoint Presentation</vt:lpstr>
      <vt:lpstr>Conclusion</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Etezady</dc:creator>
  <cp:lastModifiedBy>Joseph Wildey</cp:lastModifiedBy>
  <cp:revision>2</cp:revision>
  <dcterms:created xsi:type="dcterms:W3CDTF">2022-08-24T15:37:55Z</dcterms:created>
  <dcterms:modified xsi:type="dcterms:W3CDTF">2023-07-21T19:48:53Z</dcterms:modified>
</cp:coreProperties>
</file>